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0" r:id="rId4"/>
    <p:sldId id="267" r:id="rId5"/>
    <p:sldId id="268" r:id="rId6"/>
    <p:sldId id="258" r:id="rId7"/>
    <p:sldId id="259" r:id="rId8"/>
    <p:sldId id="275" r:id="rId9"/>
    <p:sldId id="261" r:id="rId10"/>
    <p:sldId id="262" r:id="rId11"/>
    <p:sldId id="266" r:id="rId12"/>
    <p:sldId id="269" r:id="rId13"/>
    <p:sldId id="274" r:id="rId14"/>
    <p:sldId id="270" r:id="rId15"/>
    <p:sldId id="264" r:id="rId16"/>
    <p:sldId id="265" r:id="rId17"/>
    <p:sldId id="272" r:id="rId18"/>
    <p:sldId id="271" r:id="rId19"/>
    <p:sldId id="273" r:id="rId20"/>
    <p:sldId id="276" r:id="rId21"/>
    <p:sldId id="277"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94660"/>
  </p:normalViewPr>
  <p:slideViewPr>
    <p:cSldViewPr snapToGrid="0">
      <p:cViewPr>
        <p:scale>
          <a:sx n="114" d="100"/>
          <a:sy n="114" d="100"/>
        </p:scale>
        <p:origin x="228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96FFC-94C2-4193-8D77-4D06E9A9007A}" type="datetimeFigureOut">
              <a:rPr lang="ru-RU" smtClean="0"/>
              <a:t>22.10.2019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FAE5D-C6CB-4758-ADC5-C4B0E5B11794}" type="slidenum">
              <a:rPr lang="ru-RU" smtClean="0"/>
              <a:t>‹#›</a:t>
            </a:fld>
            <a:endParaRPr lang="ru-RU"/>
          </a:p>
        </p:txBody>
      </p:sp>
    </p:spTree>
    <p:extLst>
      <p:ext uri="{BB962C8B-B14F-4D97-AF65-F5344CB8AC3E}">
        <p14:creationId xmlns:p14="http://schemas.microsoft.com/office/powerpoint/2010/main" val="391746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9FAE5D-C6CB-4758-ADC5-C4B0E5B11794}" type="slidenum">
              <a:rPr lang="ru-RU" smtClean="0"/>
              <a:t>17</a:t>
            </a:fld>
            <a:endParaRPr lang="ru-RU"/>
          </a:p>
        </p:txBody>
      </p:sp>
    </p:spTree>
    <p:extLst>
      <p:ext uri="{BB962C8B-B14F-4D97-AF65-F5344CB8AC3E}">
        <p14:creationId xmlns:p14="http://schemas.microsoft.com/office/powerpoint/2010/main" val="365388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5A2D078-3026-4BE5-AAE9-FA12F1F574B1}" type="datetimeFigureOut">
              <a:rPr lang="ru-RU" smtClean="0"/>
              <a:t>22.10.2019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342017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A2D078-3026-4BE5-AAE9-FA12F1F574B1}" type="datetimeFigureOut">
              <a:rPr lang="ru-RU" smtClean="0"/>
              <a:t>22.10.2019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260335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A2D078-3026-4BE5-AAE9-FA12F1F574B1}" type="datetimeFigureOut">
              <a:rPr lang="ru-RU" smtClean="0"/>
              <a:t>22.10.2019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179913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A2D078-3026-4BE5-AAE9-FA12F1F574B1}" type="datetimeFigureOut">
              <a:rPr lang="ru-RU" smtClean="0"/>
              <a:t>22.10.2019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310246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A2D078-3026-4BE5-AAE9-FA12F1F574B1}" type="datetimeFigureOut">
              <a:rPr lang="ru-RU" smtClean="0"/>
              <a:t>22.10.2019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91777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A2D078-3026-4BE5-AAE9-FA12F1F574B1}" type="datetimeFigureOut">
              <a:rPr lang="ru-RU" smtClean="0"/>
              <a:t>22.10.2019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314578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5A2D078-3026-4BE5-AAE9-FA12F1F574B1}" type="datetimeFigureOut">
              <a:rPr lang="ru-RU" smtClean="0"/>
              <a:t>22.10.2019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49637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5A2D078-3026-4BE5-AAE9-FA12F1F574B1}" type="datetimeFigureOut">
              <a:rPr lang="ru-RU" smtClean="0"/>
              <a:t>22.10.2019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347603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A2D078-3026-4BE5-AAE9-FA12F1F574B1}" type="datetimeFigureOut">
              <a:rPr lang="ru-RU" smtClean="0"/>
              <a:t>22.10.2019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282718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5A2D078-3026-4BE5-AAE9-FA12F1F574B1}" type="datetimeFigureOut">
              <a:rPr lang="ru-RU" smtClean="0"/>
              <a:t>22.10.2019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184457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5A2D078-3026-4BE5-AAE9-FA12F1F574B1}" type="datetimeFigureOut">
              <a:rPr lang="ru-RU" smtClean="0"/>
              <a:t>22.10.2019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D89B51-F7AB-4EB3-83D0-958B44652F72}" type="slidenum">
              <a:rPr lang="ru-RU" smtClean="0"/>
              <a:t>‹#›</a:t>
            </a:fld>
            <a:endParaRPr lang="ru-RU"/>
          </a:p>
        </p:txBody>
      </p:sp>
    </p:spTree>
    <p:extLst>
      <p:ext uri="{BB962C8B-B14F-4D97-AF65-F5344CB8AC3E}">
        <p14:creationId xmlns:p14="http://schemas.microsoft.com/office/powerpoint/2010/main" val="93833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2D078-3026-4BE5-AAE9-FA12F1F574B1}" type="datetimeFigureOut">
              <a:rPr lang="ru-RU" smtClean="0"/>
              <a:t>22.10.2019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89B51-F7AB-4EB3-83D0-958B44652F72}" type="slidenum">
              <a:rPr lang="ru-RU" smtClean="0"/>
              <a:t>‹#›</a:t>
            </a:fld>
            <a:endParaRPr lang="ru-RU"/>
          </a:p>
        </p:txBody>
      </p:sp>
    </p:spTree>
    <p:extLst>
      <p:ext uri="{BB962C8B-B14F-4D97-AF65-F5344CB8AC3E}">
        <p14:creationId xmlns:p14="http://schemas.microsoft.com/office/powerpoint/2010/main" val="1980236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365695"/>
            <a:ext cx="9144000" cy="1144268"/>
          </a:xfrm>
        </p:spPr>
        <p:txBody>
          <a:bodyPr>
            <a:normAutofit fontScale="90000"/>
          </a:bodyPr>
          <a:lstStyle/>
          <a:p>
            <a:r>
              <a:rPr lang="ru-RU" sz="4800" b="1" dirty="0" smtClean="0"/>
              <a:t>Обобщен опыт работа по теме </a:t>
            </a:r>
            <a:r>
              <a:rPr lang="ru-RU" sz="4400" b="1" dirty="0" smtClean="0"/>
              <a:t>«Художественные традиции русского народного искусства в творческой жизни детей»</a:t>
            </a:r>
            <a:endParaRPr lang="ru-RU" sz="4400" b="1" dirty="0"/>
          </a:p>
        </p:txBody>
      </p:sp>
      <p:sp>
        <p:nvSpPr>
          <p:cNvPr id="3" name="Подзаголовок 2"/>
          <p:cNvSpPr>
            <a:spLocks noGrp="1"/>
          </p:cNvSpPr>
          <p:nvPr>
            <p:ph type="subTitle" idx="1"/>
          </p:nvPr>
        </p:nvSpPr>
        <p:spPr/>
        <p:txBody>
          <a:bodyPr/>
          <a:lstStyle/>
          <a:p>
            <a:r>
              <a:rPr lang="ru-RU" dirty="0" smtClean="0"/>
              <a:t>Пахомова Галина Николаевна, воспитатель </a:t>
            </a:r>
          </a:p>
          <a:p>
            <a:r>
              <a:rPr lang="ru-RU" dirty="0" smtClean="0"/>
              <a:t>МДОУ «Детский сад № 44»</a:t>
            </a:r>
            <a:endParaRPr lang="ru-RU" dirty="0"/>
          </a:p>
        </p:txBody>
      </p:sp>
    </p:spTree>
    <p:extLst>
      <p:ext uri="{BB962C8B-B14F-4D97-AF65-F5344CB8AC3E}">
        <p14:creationId xmlns:p14="http://schemas.microsoft.com/office/powerpoint/2010/main" val="1955420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585" y="256069"/>
            <a:ext cx="10515600" cy="792555"/>
          </a:xfrm>
        </p:spPr>
        <p:txBody>
          <a:bodyPr>
            <a:normAutofit/>
          </a:bodyPr>
          <a:lstStyle/>
          <a:p>
            <a:r>
              <a:rPr lang="ru-RU" sz="4000" b="1" dirty="0" smtClean="0"/>
              <a:t>Технология реализации опыта</a:t>
            </a:r>
            <a:endParaRPr lang="ru-RU" sz="4000" b="1" dirty="0"/>
          </a:p>
        </p:txBody>
      </p:sp>
      <p:sp>
        <p:nvSpPr>
          <p:cNvPr id="3" name="Объект 2"/>
          <p:cNvSpPr>
            <a:spLocks noGrp="1"/>
          </p:cNvSpPr>
          <p:nvPr>
            <p:ph idx="1"/>
          </p:nvPr>
        </p:nvSpPr>
        <p:spPr>
          <a:xfrm>
            <a:off x="536197" y="1062227"/>
            <a:ext cx="10515600" cy="4351338"/>
          </a:xfrm>
        </p:spPr>
        <p:txBody>
          <a:bodyPr>
            <a:normAutofit fontScale="92500"/>
          </a:bodyPr>
          <a:lstStyle/>
          <a:p>
            <a:pPr marL="0" indent="0">
              <a:buNone/>
            </a:pPr>
            <a:r>
              <a:rPr lang="ru-RU" dirty="0" smtClean="0"/>
              <a:t>Блоки:</a:t>
            </a:r>
            <a:endParaRPr lang="ru-RU" dirty="0"/>
          </a:p>
          <a:p>
            <a:r>
              <a:rPr lang="ru-RU" dirty="0" err="1" smtClean="0"/>
              <a:t>Диагностико</a:t>
            </a:r>
            <a:r>
              <a:rPr lang="ru-RU" dirty="0" smtClean="0"/>
              <a:t> </a:t>
            </a:r>
            <a:r>
              <a:rPr lang="ru-RU" dirty="0"/>
              <a:t>– аналитический: анализ программы ,  анализ отношения родителей к данной проблеме, диагностирование </a:t>
            </a:r>
            <a:r>
              <a:rPr lang="ru-RU" dirty="0" smtClean="0"/>
              <a:t>детей.</a:t>
            </a:r>
            <a:endParaRPr lang="ru-RU" dirty="0"/>
          </a:p>
          <a:p>
            <a:r>
              <a:rPr lang="ru-RU" dirty="0" smtClean="0"/>
              <a:t>Подготовительный</a:t>
            </a:r>
            <a:r>
              <a:rPr lang="ru-RU" dirty="0"/>
              <a:t>: создание соответствующей развивающей среды, изучение соответствующей литературы, разработка планов по реализации </a:t>
            </a:r>
            <a:r>
              <a:rPr lang="ru-RU" dirty="0" smtClean="0"/>
              <a:t>опыта работы;</a:t>
            </a:r>
            <a:endParaRPr lang="ru-RU" dirty="0"/>
          </a:p>
          <a:p>
            <a:r>
              <a:rPr lang="ru-RU" dirty="0" smtClean="0"/>
              <a:t>Внедренческий: </a:t>
            </a:r>
            <a:r>
              <a:rPr lang="ru-RU" dirty="0"/>
              <a:t>организация работы с детьми по направлениям, взаимодействие с </a:t>
            </a:r>
            <a:r>
              <a:rPr lang="ru-RU" dirty="0" smtClean="0"/>
              <a:t>родителями.</a:t>
            </a:r>
            <a:endParaRPr lang="ru-RU" dirty="0"/>
          </a:p>
          <a:p>
            <a:r>
              <a:rPr lang="ru-RU" dirty="0" smtClean="0"/>
              <a:t>Итоговый</a:t>
            </a:r>
            <a:r>
              <a:rPr lang="ru-RU" dirty="0"/>
              <a:t>: анализ результативности реализации </a:t>
            </a:r>
            <a:r>
              <a:rPr lang="ru-RU" dirty="0" smtClean="0"/>
              <a:t>опыта, </a:t>
            </a:r>
            <a:r>
              <a:rPr lang="ru-RU" dirty="0"/>
              <a:t>определение перспектив на будущее.</a:t>
            </a:r>
          </a:p>
        </p:txBody>
      </p:sp>
    </p:spTree>
    <p:extLst>
      <p:ext uri="{BB962C8B-B14F-4D97-AF65-F5344CB8AC3E}">
        <p14:creationId xmlns:p14="http://schemas.microsoft.com/office/powerpoint/2010/main" val="2791863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9752" y="264458"/>
            <a:ext cx="10515600" cy="691887"/>
          </a:xfrm>
        </p:spPr>
        <p:txBody>
          <a:bodyPr>
            <a:normAutofit fontScale="90000"/>
          </a:bodyPr>
          <a:lstStyle/>
          <a:p>
            <a:r>
              <a:rPr lang="ru-RU" b="1" dirty="0" smtClean="0"/>
              <a:t>Технология реализации опыта</a:t>
            </a:r>
            <a:endParaRPr lang="ru-RU" b="1" dirty="0"/>
          </a:p>
        </p:txBody>
      </p:sp>
      <p:sp>
        <p:nvSpPr>
          <p:cNvPr id="3" name="Объект 2"/>
          <p:cNvSpPr>
            <a:spLocks noGrp="1"/>
          </p:cNvSpPr>
          <p:nvPr>
            <p:ph idx="1"/>
          </p:nvPr>
        </p:nvSpPr>
        <p:spPr>
          <a:xfrm>
            <a:off x="586531" y="1011892"/>
            <a:ext cx="10515600" cy="5003013"/>
          </a:xfrm>
        </p:spPr>
        <p:txBody>
          <a:bodyPr>
            <a:noAutofit/>
          </a:bodyPr>
          <a:lstStyle/>
          <a:p>
            <a:pPr marL="0" indent="0" algn="ctr">
              <a:lnSpc>
                <a:spcPct val="120000"/>
              </a:lnSpc>
              <a:spcBef>
                <a:spcPts val="0"/>
              </a:spcBef>
              <a:buNone/>
            </a:pPr>
            <a:r>
              <a:rPr lang="ru-RU" sz="1600" b="1" dirty="0">
                <a:latin typeface="Arial" panose="020B0604020202020204" pitchFamily="34" charset="0"/>
                <a:cs typeface="Arial" panose="020B0604020202020204" pitchFamily="34" charset="0"/>
              </a:rPr>
              <a:t>Методика педагогической диагностики</a:t>
            </a:r>
          </a:p>
          <a:p>
            <a:pPr marL="0" indent="0" algn="ctr">
              <a:lnSpc>
                <a:spcPct val="120000"/>
              </a:lnSpc>
              <a:spcBef>
                <a:spcPts val="0"/>
              </a:spcBef>
              <a:spcAft>
                <a:spcPts val="600"/>
              </a:spcAft>
              <a:buNone/>
            </a:pPr>
            <a:r>
              <a:rPr lang="ru-RU" sz="1600" b="1" dirty="0">
                <a:latin typeface="Arial" panose="020B0604020202020204" pitchFamily="34" charset="0"/>
                <a:cs typeface="Arial" panose="020B0604020202020204" pitchFamily="34" charset="0"/>
              </a:rPr>
              <a:t>Ознакомление детей с народным </a:t>
            </a:r>
            <a:r>
              <a:rPr lang="ru-RU" sz="1600" b="1" dirty="0" smtClean="0">
                <a:latin typeface="Arial" panose="020B0604020202020204" pitchFamily="34" charset="0"/>
                <a:cs typeface="Arial" panose="020B0604020202020204" pitchFamily="34" charset="0"/>
              </a:rPr>
              <a:t>декоративно-прикладным искусством</a:t>
            </a:r>
            <a:endParaRPr lang="ru-RU" sz="1600" b="1" dirty="0">
              <a:latin typeface="Arial" panose="020B0604020202020204" pitchFamily="34" charset="0"/>
              <a:cs typeface="Arial" panose="020B0604020202020204" pitchFamily="34" charset="0"/>
            </a:endParaRPr>
          </a:p>
          <a:p>
            <a:pPr marL="72000" indent="0" algn="ctr">
              <a:lnSpc>
                <a:spcPct val="120000"/>
              </a:lnSpc>
              <a:spcBef>
                <a:spcPts val="0"/>
              </a:spcBef>
              <a:buNone/>
            </a:pPr>
            <a:r>
              <a:rPr lang="ru-RU" sz="1600" u="sng" dirty="0">
                <a:latin typeface="Arial" panose="020B0604020202020204" pitchFamily="34" charset="0"/>
                <a:cs typeface="Arial" panose="020B0604020202020204" pitchFamily="34" charset="0"/>
              </a:rPr>
              <a:t>Критерии </a:t>
            </a:r>
            <a:r>
              <a:rPr lang="ru-RU" sz="1600" u="sng" dirty="0" err="1" smtClean="0">
                <a:latin typeface="Arial" panose="020B0604020202020204" pitchFamily="34" charset="0"/>
                <a:cs typeface="Arial" panose="020B0604020202020204" pitchFamily="34" charset="0"/>
              </a:rPr>
              <a:t>сформированности</a:t>
            </a:r>
            <a:r>
              <a:rPr lang="ru-RU" sz="1600" u="sng" dirty="0" smtClean="0">
                <a:latin typeface="Arial" panose="020B0604020202020204" pitchFamily="34" charset="0"/>
                <a:cs typeface="Arial" panose="020B0604020202020204" pitchFamily="34" charset="0"/>
              </a:rPr>
              <a:t> </a:t>
            </a:r>
            <a:r>
              <a:rPr lang="ru-RU" sz="1600" u="sng" dirty="0">
                <a:latin typeface="Arial" panose="020B0604020202020204" pitchFamily="34" charset="0"/>
                <a:cs typeface="Arial" panose="020B0604020202020204" pitchFamily="34" charset="0"/>
              </a:rPr>
              <a:t>знаний и умений</a:t>
            </a:r>
          </a:p>
          <a:p>
            <a:pPr marL="0" indent="0">
              <a:lnSpc>
                <a:spcPct val="120000"/>
              </a:lnSpc>
              <a:spcBef>
                <a:spcPts val="0"/>
              </a:spcBef>
              <a:buNone/>
            </a:pPr>
            <a:r>
              <a:rPr lang="ru-RU" sz="1800" dirty="0">
                <a:cs typeface="Arial" panose="020B0604020202020204" pitchFamily="34" charset="0"/>
              </a:rPr>
              <a:t>Автор: </a:t>
            </a:r>
            <a:r>
              <a:rPr lang="ru-RU" sz="1800" dirty="0" smtClean="0">
                <a:cs typeface="Arial" panose="020B0604020202020204" pitchFamily="34" charset="0"/>
              </a:rPr>
              <a:t>С. СОЛОМЕННИКОВА</a:t>
            </a:r>
            <a:r>
              <a:rPr lang="ru-RU" sz="1800" dirty="0">
                <a:cs typeface="Arial" panose="020B0604020202020204" pitchFamily="34" charset="0"/>
              </a:rPr>
              <a:t>, кандидат педагогических наук, доцент кафедры дошкольного образования, Институт повышения квалификации и переподготовки работников народного образования Московской </a:t>
            </a:r>
            <a:r>
              <a:rPr lang="ru-RU" sz="1800" dirty="0" smtClean="0">
                <a:cs typeface="Arial" panose="020B0604020202020204" pitchFamily="34" charset="0"/>
              </a:rPr>
              <a:t>области.</a:t>
            </a:r>
            <a:endParaRPr lang="ru-RU" sz="1800" dirty="0">
              <a:cs typeface="Arial" panose="020B0604020202020204" pitchFamily="34" charset="0"/>
            </a:endParaRPr>
          </a:p>
          <a:p>
            <a:pPr marL="0" indent="0">
              <a:buNone/>
            </a:pPr>
            <a:r>
              <a:rPr lang="ru-RU" sz="1800" dirty="0">
                <a:cs typeface="Arial" panose="020B0604020202020204" pitchFamily="34" charset="0"/>
              </a:rPr>
              <a:t>С помощью предлагаемых ниже </a:t>
            </a:r>
            <a:r>
              <a:rPr lang="ru-RU" sz="1800" b="1" dirty="0">
                <a:cs typeface="Arial" panose="020B0604020202020204" pitchFamily="34" charset="0"/>
              </a:rPr>
              <a:t>контрольных заданий </a:t>
            </a:r>
            <a:r>
              <a:rPr lang="ru-RU" sz="1800" dirty="0">
                <a:cs typeface="Arial" panose="020B0604020202020204" pitchFamily="34" charset="0"/>
              </a:rPr>
              <a:t>педагог может оценить:</a:t>
            </a:r>
          </a:p>
          <a:p>
            <a:pPr marL="0" indent="0">
              <a:buNone/>
            </a:pPr>
            <a:r>
              <a:rPr lang="ru-RU" sz="1800" dirty="0" smtClean="0">
                <a:cs typeface="Arial" panose="020B0604020202020204" pitchFamily="34" charset="0"/>
              </a:rPr>
              <a:t>1)знания </a:t>
            </a:r>
            <a:r>
              <a:rPr lang="ru-RU" sz="1800" dirty="0">
                <a:cs typeface="Arial" panose="020B0604020202020204" pitchFamily="34" charset="0"/>
              </a:rPr>
              <a:t>о народном декоративно-прикладном искусстве;</a:t>
            </a:r>
          </a:p>
          <a:p>
            <a:pPr marL="0" indent="0">
              <a:buNone/>
            </a:pPr>
            <a:r>
              <a:rPr lang="ru-RU" sz="1800" dirty="0" smtClean="0">
                <a:cs typeface="Arial" panose="020B0604020202020204" pitchFamily="34" charset="0"/>
              </a:rPr>
              <a:t>2)знание </a:t>
            </a:r>
            <a:r>
              <a:rPr lang="ru-RU" sz="1800" dirty="0">
                <a:cs typeface="Arial" panose="020B0604020202020204" pitchFamily="34" charset="0"/>
              </a:rPr>
              <a:t>характерных особенностей народных промыслов;</a:t>
            </a:r>
          </a:p>
          <a:p>
            <a:pPr marL="0" indent="0">
              <a:buNone/>
            </a:pPr>
            <a:r>
              <a:rPr lang="ru-RU" sz="1800" dirty="0" smtClean="0">
                <a:cs typeface="Arial" panose="020B0604020202020204" pitchFamily="34" charset="0"/>
              </a:rPr>
              <a:t>3)умение </a:t>
            </a:r>
            <a:r>
              <a:rPr lang="ru-RU" sz="1800" dirty="0">
                <a:cs typeface="Arial" panose="020B0604020202020204" pitchFamily="34" charset="0"/>
              </a:rPr>
              <a:t>рисовать орнамент в различных геометрических формах, используя геометрические и растительные элементы;</a:t>
            </a:r>
          </a:p>
          <a:p>
            <a:pPr marL="0" indent="0">
              <a:buNone/>
            </a:pPr>
            <a:r>
              <a:rPr lang="ru-RU" sz="1800" dirty="0" smtClean="0">
                <a:cs typeface="Arial" panose="020B0604020202020204" pitchFamily="34" charset="0"/>
              </a:rPr>
              <a:t>4)умение</a:t>
            </a:r>
            <a:r>
              <a:rPr lang="ru-RU" sz="1800" dirty="0">
                <a:cs typeface="Arial" panose="020B0604020202020204" pitchFamily="34" charset="0"/>
              </a:rPr>
              <a:t>, украшать бумажный силуэт декоративной росписью;</a:t>
            </a:r>
          </a:p>
          <a:p>
            <a:pPr marL="0" indent="0">
              <a:buNone/>
            </a:pPr>
            <a:r>
              <a:rPr lang="ru-RU" sz="1800" dirty="0" smtClean="0">
                <a:cs typeface="Arial" panose="020B0604020202020204" pitchFamily="34" charset="0"/>
              </a:rPr>
              <a:t>5)умение </a:t>
            </a:r>
            <a:r>
              <a:rPr lang="ru-RU" sz="1800" dirty="0">
                <a:cs typeface="Arial" panose="020B0604020202020204" pitchFamily="34" charset="0"/>
              </a:rPr>
              <a:t>лепить глиняную игрушку;</a:t>
            </a:r>
          </a:p>
          <a:p>
            <a:pPr marL="0" indent="0">
              <a:buNone/>
            </a:pPr>
            <a:r>
              <a:rPr lang="ru-RU" sz="1800" dirty="0" smtClean="0">
                <a:cs typeface="Arial" panose="020B0604020202020204" pitchFamily="34" charset="0"/>
              </a:rPr>
              <a:t>6)умение </a:t>
            </a:r>
            <a:r>
              <a:rPr lang="ru-RU" sz="1800" dirty="0">
                <a:cs typeface="Arial" panose="020B0604020202020204" pitchFamily="34" charset="0"/>
              </a:rPr>
              <a:t>расписывать глиняную игрушку в соответствии с </a:t>
            </a:r>
            <a:r>
              <a:rPr lang="ru-RU" sz="1800" dirty="0" smtClean="0">
                <a:cs typeface="Arial" panose="020B0604020202020204" pitchFamily="34" charset="0"/>
              </a:rPr>
              <a:t>особенностями </a:t>
            </a:r>
            <a:r>
              <a:rPr lang="ru-RU" sz="1800" dirty="0">
                <a:cs typeface="Arial" panose="020B0604020202020204" pitchFamily="34" charset="0"/>
              </a:rPr>
              <a:t>народного промысла</a:t>
            </a:r>
          </a:p>
        </p:txBody>
      </p:sp>
    </p:spTree>
    <p:extLst>
      <p:ext uri="{BB962C8B-B14F-4D97-AF65-F5344CB8AC3E}">
        <p14:creationId xmlns:p14="http://schemas.microsoft.com/office/powerpoint/2010/main" val="2047752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4951" y="1021111"/>
            <a:ext cx="10515600" cy="5371300"/>
          </a:xfrm>
        </p:spPr>
        <p:txBody>
          <a:bodyPr>
            <a:normAutofit lnSpcReduction="10000"/>
          </a:bodyPr>
          <a:lstStyle/>
          <a:p>
            <a:pPr marL="0" indent="0">
              <a:lnSpc>
                <a:spcPct val="100000"/>
              </a:lnSpc>
              <a:spcBef>
                <a:spcPts val="0"/>
              </a:spcBef>
              <a:buNone/>
            </a:pPr>
            <a:r>
              <a:rPr lang="ru-RU" sz="1400" b="1" dirty="0" smtClean="0">
                <a:latin typeface="Arial" panose="020B0604020202020204" pitchFamily="34" charset="0"/>
                <a:cs typeface="Arial" panose="020B0604020202020204" pitchFamily="34" charset="0"/>
              </a:rPr>
              <a:t>КОНТРОЛЬНЫЕ ЗАДАНИЯ </a:t>
            </a:r>
          </a:p>
          <a:p>
            <a:pPr marL="0" indent="0" algn="just">
              <a:lnSpc>
                <a:spcPct val="100000"/>
              </a:lnSpc>
              <a:spcBef>
                <a:spcPts val="0"/>
              </a:spcBef>
              <a:buNone/>
            </a:pPr>
            <a:r>
              <a:rPr lang="ru-RU" sz="1600" u="sng" dirty="0" smtClean="0">
                <a:cs typeface="Arial" panose="020B0604020202020204" pitchFamily="34" charset="0"/>
              </a:rPr>
              <a:t>Задание 1. </a:t>
            </a:r>
            <a:r>
              <a:rPr lang="ru-RU" sz="1600" u="sng" dirty="0">
                <a:cs typeface="Arial" panose="020B0604020202020204" pitchFamily="34" charset="0"/>
              </a:rPr>
              <a:t>«Вернисаж»</a:t>
            </a:r>
          </a:p>
          <a:p>
            <a:pPr marL="0" indent="0" algn="just">
              <a:lnSpc>
                <a:spcPct val="100000"/>
              </a:lnSpc>
              <a:spcBef>
                <a:spcPts val="0"/>
              </a:spcBef>
              <a:buNone/>
            </a:pPr>
            <a:r>
              <a:rPr lang="ru-RU" sz="1600" i="1" dirty="0">
                <a:cs typeface="Arial" panose="020B0604020202020204" pitchFamily="34" charset="0"/>
              </a:rPr>
              <a:t>Цель.</a:t>
            </a:r>
            <a:r>
              <a:rPr lang="ru-RU" sz="1600" dirty="0">
                <a:cs typeface="Arial" panose="020B0604020202020204" pitchFamily="34" charset="0"/>
              </a:rPr>
              <a:t> Определить уровень знаний о народном декоративно- прикладном искусстве.</a:t>
            </a:r>
          </a:p>
          <a:p>
            <a:pPr marL="0" indent="0" algn="just">
              <a:lnSpc>
                <a:spcPct val="100000"/>
              </a:lnSpc>
              <a:spcBef>
                <a:spcPts val="0"/>
              </a:spcBef>
              <a:buNone/>
            </a:pPr>
            <a:r>
              <a:rPr lang="ru-RU" sz="1600" i="1" dirty="0">
                <a:cs typeface="Arial" panose="020B0604020202020204" pitchFamily="34" charset="0"/>
              </a:rPr>
              <a:t>Оборудование.</a:t>
            </a:r>
            <a:r>
              <a:rPr lang="ru-RU" sz="1600" dirty="0">
                <a:cs typeface="Arial" panose="020B0604020202020204" pitchFamily="34" charset="0"/>
              </a:rPr>
              <a:t> Дымковские, </a:t>
            </a:r>
            <a:r>
              <a:rPr lang="ru-RU" sz="1600" dirty="0" err="1">
                <a:cs typeface="Arial" panose="020B0604020202020204" pitchFamily="34" charset="0"/>
              </a:rPr>
              <a:t>филимоновские</a:t>
            </a:r>
            <a:r>
              <a:rPr lang="ru-RU" sz="1600" dirty="0">
                <a:cs typeface="Arial" panose="020B0604020202020204" pitchFamily="34" charset="0"/>
              </a:rPr>
              <a:t>, </a:t>
            </a:r>
            <a:r>
              <a:rPr lang="ru-RU" sz="1600" dirty="0" err="1">
                <a:cs typeface="Arial" panose="020B0604020202020204" pitchFamily="34" charset="0"/>
              </a:rPr>
              <a:t>богородские</a:t>
            </a:r>
            <a:r>
              <a:rPr lang="ru-RU" sz="1600" dirty="0">
                <a:cs typeface="Arial" panose="020B0604020202020204" pitchFamily="34" charset="0"/>
              </a:rPr>
              <a:t>, </a:t>
            </a:r>
            <a:r>
              <a:rPr lang="ru-RU" sz="1600" dirty="0" err="1" smtClean="0">
                <a:cs typeface="Arial" panose="020B0604020202020204" pitchFamily="34" charset="0"/>
              </a:rPr>
              <a:t>каргопольские</a:t>
            </a:r>
            <a:r>
              <a:rPr lang="ru-RU" sz="1600" dirty="0">
                <a:cs typeface="Arial" panose="020B0604020202020204" pitchFamily="34" charset="0"/>
              </a:rPr>
              <a:t>, </a:t>
            </a:r>
            <a:r>
              <a:rPr lang="ru-RU" sz="1600" dirty="0" err="1">
                <a:cs typeface="Arial" panose="020B0604020202020204" pitchFamily="34" charset="0"/>
              </a:rPr>
              <a:t>полховмайданские</a:t>
            </a:r>
            <a:r>
              <a:rPr lang="ru-RU" sz="1600" dirty="0">
                <a:cs typeface="Arial" panose="020B0604020202020204" pitchFamily="34" charset="0"/>
              </a:rPr>
              <a:t> игрушки; Городецкие, хохломские изделия; вышивка; гжельский фарфор; </a:t>
            </a:r>
            <a:r>
              <a:rPr lang="ru-RU" sz="1600" dirty="0" err="1">
                <a:cs typeface="Arial" panose="020B0604020202020204" pitchFamily="34" charset="0"/>
              </a:rPr>
              <a:t>загорские</a:t>
            </a:r>
            <a:r>
              <a:rPr lang="ru-RU" sz="1600" dirty="0">
                <a:cs typeface="Arial" panose="020B0604020202020204" pitchFamily="34" charset="0"/>
              </a:rPr>
              <a:t> матрешки; </a:t>
            </a:r>
            <a:r>
              <a:rPr lang="ru-RU" sz="1600" dirty="0" err="1">
                <a:cs typeface="Arial" panose="020B0604020202020204" pitchFamily="34" charset="0"/>
              </a:rPr>
              <a:t>павлопосадские</a:t>
            </a:r>
            <a:r>
              <a:rPr lang="ru-RU" sz="1600" dirty="0">
                <a:cs typeface="Arial" panose="020B0604020202020204" pitchFamily="34" charset="0"/>
              </a:rPr>
              <a:t> шали; </a:t>
            </a:r>
            <a:r>
              <a:rPr lang="ru-RU" sz="1600" dirty="0" err="1">
                <a:cs typeface="Arial" panose="020B0604020202020204" pitchFamily="34" charset="0"/>
              </a:rPr>
              <a:t>федоскинские</a:t>
            </a:r>
            <a:r>
              <a:rPr lang="ru-RU" sz="1600" dirty="0">
                <a:cs typeface="Arial" panose="020B0604020202020204" pitchFamily="34" charset="0"/>
              </a:rPr>
              <a:t>, </a:t>
            </a:r>
            <a:r>
              <a:rPr lang="ru-RU" sz="1600" dirty="0" err="1">
                <a:cs typeface="Arial" panose="020B0604020202020204" pitchFamily="34" charset="0"/>
              </a:rPr>
              <a:t>хотьковские</a:t>
            </a:r>
            <a:r>
              <a:rPr lang="ru-RU" sz="1600" dirty="0">
                <a:cs typeface="Arial" panose="020B0604020202020204" pitchFamily="34" charset="0"/>
              </a:rPr>
              <a:t> изделия.</a:t>
            </a:r>
          </a:p>
          <a:p>
            <a:pPr marL="0" indent="0" algn="just">
              <a:lnSpc>
                <a:spcPct val="100000"/>
              </a:lnSpc>
              <a:spcBef>
                <a:spcPts val="0"/>
              </a:spcBef>
              <a:buNone/>
            </a:pPr>
            <a:r>
              <a:rPr lang="ru-RU" sz="1600" i="1" dirty="0">
                <a:cs typeface="Arial" panose="020B0604020202020204" pitchFamily="34" charset="0"/>
              </a:rPr>
              <a:t>Методы.</a:t>
            </a:r>
            <a:r>
              <a:rPr lang="ru-RU" sz="1600" dirty="0">
                <a:cs typeface="Arial" panose="020B0604020202020204" pitchFamily="34" charset="0"/>
              </a:rPr>
              <a:t> Игра, беседа, запись действий и ответов детей.</a:t>
            </a:r>
          </a:p>
          <a:p>
            <a:pPr marL="0" indent="0" algn="just">
              <a:lnSpc>
                <a:spcPct val="100000"/>
              </a:lnSpc>
              <a:spcBef>
                <a:spcPts val="0"/>
              </a:spcBef>
              <a:buNone/>
            </a:pPr>
            <a:r>
              <a:rPr lang="ru-RU" sz="1600" u="sng" dirty="0">
                <a:cs typeface="Arial" panose="020B0604020202020204" pitchFamily="34" charset="0"/>
              </a:rPr>
              <a:t>Задание 2. «Нарисуй орнамент»</a:t>
            </a:r>
          </a:p>
          <a:p>
            <a:pPr marL="0" indent="0" algn="just">
              <a:lnSpc>
                <a:spcPct val="100000"/>
              </a:lnSpc>
              <a:spcBef>
                <a:spcPts val="0"/>
              </a:spcBef>
              <a:buNone/>
            </a:pPr>
            <a:r>
              <a:rPr lang="ru-RU" sz="1600" i="1" dirty="0" smtClean="0">
                <a:cs typeface="Arial" panose="020B0604020202020204" pitchFamily="34" charset="0"/>
              </a:rPr>
              <a:t>Цель</a:t>
            </a:r>
            <a:r>
              <a:rPr lang="ru-RU" sz="1600" i="1" dirty="0">
                <a:cs typeface="Arial" panose="020B0604020202020204" pitchFamily="34" charset="0"/>
              </a:rPr>
              <a:t>.</a:t>
            </a:r>
            <a:r>
              <a:rPr lang="ru-RU" sz="1600" dirty="0">
                <a:cs typeface="Arial" panose="020B0604020202020204" pitchFamily="34" charset="0"/>
              </a:rPr>
              <a:t> Определить уровень </a:t>
            </a:r>
            <a:r>
              <a:rPr lang="ru-RU" sz="1600" dirty="0" err="1" smtClean="0">
                <a:cs typeface="Arial" panose="020B0604020202020204" pitchFamily="34" charset="0"/>
              </a:rPr>
              <a:t>сформированности</a:t>
            </a:r>
            <a:r>
              <a:rPr lang="ru-RU" sz="1600" dirty="0" smtClean="0">
                <a:cs typeface="Arial" panose="020B0604020202020204" pitchFamily="34" charset="0"/>
              </a:rPr>
              <a:t> </a:t>
            </a:r>
            <a:r>
              <a:rPr lang="ru-RU" sz="1600" dirty="0">
                <a:cs typeface="Arial" panose="020B0604020202020204" pitchFamily="34" charset="0"/>
              </a:rPr>
              <a:t>умения рисовать орнамент из растительных и геометрических элементов в различных </a:t>
            </a:r>
            <a:r>
              <a:rPr lang="ru-RU" sz="1600" dirty="0" smtClean="0">
                <a:cs typeface="Arial" panose="020B0604020202020204" pitchFamily="34" charset="0"/>
              </a:rPr>
              <a:t>геометрических </a:t>
            </a:r>
            <a:r>
              <a:rPr lang="ru-RU" sz="1600" dirty="0">
                <a:cs typeface="Arial" panose="020B0604020202020204" pitchFamily="34" charset="0"/>
              </a:rPr>
              <a:t>фигурах.</a:t>
            </a:r>
          </a:p>
          <a:p>
            <a:pPr marL="0" indent="0" algn="just">
              <a:lnSpc>
                <a:spcPct val="100000"/>
              </a:lnSpc>
              <a:spcBef>
                <a:spcPts val="0"/>
              </a:spcBef>
              <a:buNone/>
            </a:pPr>
            <a:r>
              <a:rPr lang="ru-RU" sz="1600" i="1" dirty="0">
                <a:cs typeface="Arial" panose="020B0604020202020204" pitchFamily="34" charset="0"/>
              </a:rPr>
              <a:t>Материал.</a:t>
            </a:r>
            <a:r>
              <a:rPr lang="ru-RU" sz="1600" dirty="0">
                <a:cs typeface="Arial" panose="020B0604020202020204" pitchFamily="34" charset="0"/>
              </a:rPr>
              <a:t> Геометрические формы из бумаги белого цвета: квадрат (15x15 см), прямоугольник (8x22 см), равносторонний треугольник (15 см), овал (8x26 см), круг (диаметр - 18 см). Круглая кисть № 3 или № 4, печатка-тычок (диаметр - 1 см), гуашь </a:t>
            </a:r>
            <a:r>
              <a:rPr lang="ru-RU" sz="1600" dirty="0" smtClean="0">
                <a:cs typeface="Arial" panose="020B0604020202020204" pitchFamily="34" charset="0"/>
              </a:rPr>
              <a:t>2 </a:t>
            </a:r>
            <a:r>
              <a:rPr lang="ru-RU" sz="1600" dirty="0">
                <a:cs typeface="Arial" panose="020B0604020202020204" pitchFamily="34" charset="0"/>
              </a:rPr>
              <a:t>цветов, палитра, салфетка</a:t>
            </a:r>
            <a:r>
              <a:rPr lang="ru-RU" sz="1600" dirty="0" smtClean="0">
                <a:cs typeface="Arial" panose="020B0604020202020204" pitchFamily="34" charset="0"/>
              </a:rPr>
              <a:t>, баночка с водой.</a:t>
            </a:r>
          </a:p>
          <a:p>
            <a:pPr marL="0" indent="0" algn="just">
              <a:lnSpc>
                <a:spcPct val="100000"/>
              </a:lnSpc>
              <a:spcBef>
                <a:spcPts val="0"/>
              </a:spcBef>
              <a:buNone/>
            </a:pPr>
            <a:r>
              <a:rPr lang="ru-RU" sz="1600" u="sng" dirty="0">
                <a:cs typeface="Arial" panose="020B0604020202020204" pitchFamily="34" charset="0"/>
              </a:rPr>
              <a:t>Задание 3. «Укрась бумажный силуэт»</a:t>
            </a:r>
          </a:p>
          <a:p>
            <a:pPr marL="0" indent="0" algn="just">
              <a:lnSpc>
                <a:spcPct val="100000"/>
              </a:lnSpc>
              <a:spcBef>
                <a:spcPts val="0"/>
              </a:spcBef>
              <a:buNone/>
            </a:pPr>
            <a:r>
              <a:rPr lang="ru-RU" sz="1600" i="1" dirty="0">
                <a:cs typeface="Arial" panose="020B0604020202020204" pitchFamily="34" charset="0"/>
              </a:rPr>
              <a:t>Цель.</a:t>
            </a:r>
            <a:r>
              <a:rPr lang="ru-RU" sz="1600" dirty="0">
                <a:cs typeface="Arial" panose="020B0604020202020204" pitchFamily="34" charset="0"/>
              </a:rPr>
              <a:t> Определить уровень </a:t>
            </a:r>
            <a:r>
              <a:rPr lang="ru-RU" sz="1600" dirty="0" err="1" smtClean="0">
                <a:cs typeface="Arial" panose="020B0604020202020204" pitchFamily="34" charset="0"/>
              </a:rPr>
              <a:t>сформированности</a:t>
            </a:r>
            <a:r>
              <a:rPr lang="ru-RU" sz="1600" dirty="0" smtClean="0">
                <a:cs typeface="Arial" panose="020B0604020202020204" pitchFamily="34" charset="0"/>
              </a:rPr>
              <a:t> </a:t>
            </a:r>
            <a:r>
              <a:rPr lang="ru-RU" sz="1600" dirty="0">
                <a:cs typeface="Arial" panose="020B0604020202020204" pitchFamily="34" charset="0"/>
              </a:rPr>
              <a:t>умения украшать бумажный силуэт в соответствии с его формой и особенностями народного промысла. Уточнить знания о народном декоративно-прикладном искусстве.</a:t>
            </a:r>
          </a:p>
          <a:p>
            <a:pPr marL="0" indent="0" algn="just">
              <a:lnSpc>
                <a:spcPct val="100000"/>
              </a:lnSpc>
              <a:spcBef>
                <a:spcPts val="0"/>
              </a:spcBef>
              <a:buNone/>
            </a:pPr>
            <a:r>
              <a:rPr lang="ru-RU" sz="1600" i="1" dirty="0">
                <a:cs typeface="Arial" panose="020B0604020202020204" pitchFamily="34" charset="0"/>
              </a:rPr>
              <a:t>Оборудование.</a:t>
            </a:r>
            <a:r>
              <a:rPr lang="ru-RU" sz="1600" dirty="0">
                <a:cs typeface="Arial" panose="020B0604020202020204" pitchFamily="34" charset="0"/>
              </a:rPr>
              <a:t> Дымковские, </a:t>
            </a:r>
            <a:r>
              <a:rPr lang="ru-RU" sz="1600" dirty="0" err="1">
                <a:cs typeface="Arial" panose="020B0604020202020204" pitchFamily="34" charset="0"/>
              </a:rPr>
              <a:t>филимоновские</a:t>
            </a:r>
            <a:r>
              <a:rPr lang="ru-RU" sz="1600" dirty="0">
                <a:cs typeface="Arial" panose="020B0604020202020204" pitchFamily="34" charset="0"/>
              </a:rPr>
              <a:t>, </a:t>
            </a:r>
            <a:r>
              <a:rPr lang="ru-RU" sz="1600" dirty="0" err="1">
                <a:cs typeface="Arial" panose="020B0604020202020204" pitchFamily="34" charset="0"/>
              </a:rPr>
              <a:t>каргопольские</a:t>
            </a:r>
            <a:r>
              <a:rPr lang="ru-RU" sz="1600" dirty="0">
                <a:cs typeface="Arial" panose="020B0604020202020204" pitchFamily="34" charset="0"/>
              </a:rPr>
              <a:t>, </a:t>
            </a:r>
            <a:r>
              <a:rPr lang="ru-RU" sz="1600" dirty="0" err="1">
                <a:cs typeface="Arial" panose="020B0604020202020204" pitchFamily="34" charset="0"/>
              </a:rPr>
              <a:t>полховмайданские</a:t>
            </a:r>
            <a:r>
              <a:rPr lang="ru-RU" sz="1600" dirty="0">
                <a:cs typeface="Arial" panose="020B0604020202020204" pitchFamily="34" charset="0"/>
              </a:rPr>
              <a:t>, </a:t>
            </a:r>
            <a:r>
              <a:rPr lang="ru-RU" sz="1600" dirty="0" err="1">
                <a:cs typeface="Arial" panose="020B0604020202020204" pitchFamily="34" charset="0"/>
              </a:rPr>
              <a:t>богородские</a:t>
            </a:r>
            <a:r>
              <a:rPr lang="ru-RU" sz="1600" dirty="0">
                <a:cs typeface="Arial" panose="020B0604020202020204" pitchFamily="34" charset="0"/>
              </a:rPr>
              <a:t> игрушки; городецкие, хохломские изделия, вышивка, гжельский фарфор, </a:t>
            </a:r>
            <a:r>
              <a:rPr lang="ru-RU" sz="1600" dirty="0" err="1">
                <a:cs typeface="Arial" panose="020B0604020202020204" pitchFamily="34" charset="0"/>
              </a:rPr>
              <a:t>загорские</a:t>
            </a:r>
            <a:r>
              <a:rPr lang="ru-RU" sz="1600" dirty="0">
                <a:cs typeface="Arial" panose="020B0604020202020204" pitchFamily="34" charset="0"/>
              </a:rPr>
              <a:t> матрешки, </a:t>
            </a:r>
            <a:r>
              <a:rPr lang="ru-RU" sz="1600" dirty="0" err="1">
                <a:cs typeface="Arial" panose="020B0604020202020204" pitchFamily="34" charset="0"/>
              </a:rPr>
              <a:t>павлопосадские</a:t>
            </a:r>
            <a:r>
              <a:rPr lang="ru-RU" sz="1600" dirty="0">
                <a:cs typeface="Arial" panose="020B0604020202020204" pitchFamily="34" charset="0"/>
              </a:rPr>
              <a:t> шали, </a:t>
            </a:r>
            <a:r>
              <a:rPr lang="ru-RU" sz="1600" dirty="0" err="1">
                <a:cs typeface="Arial" panose="020B0604020202020204" pitchFamily="34" charset="0"/>
              </a:rPr>
              <a:t>федоскинские</a:t>
            </a:r>
            <a:r>
              <a:rPr lang="ru-RU" sz="1600" dirty="0">
                <a:cs typeface="Arial" panose="020B0604020202020204" pitchFamily="34" charset="0"/>
              </a:rPr>
              <a:t>, </a:t>
            </a:r>
            <a:r>
              <a:rPr lang="ru-RU" sz="1600" dirty="0" err="1">
                <a:cs typeface="Arial" panose="020B0604020202020204" pitchFamily="34" charset="0"/>
              </a:rPr>
              <a:t>хотьковские</a:t>
            </a:r>
            <a:r>
              <a:rPr lang="ru-RU" sz="1600" dirty="0">
                <a:cs typeface="Arial" panose="020B0604020202020204" pitchFamily="34" charset="0"/>
              </a:rPr>
              <a:t> изделия и </a:t>
            </a:r>
            <a:r>
              <a:rPr lang="ru-RU" sz="1600" dirty="0" err="1">
                <a:cs typeface="Arial" panose="020B0604020202020204" pitchFamily="34" charset="0"/>
              </a:rPr>
              <a:t>бабенские</a:t>
            </a:r>
            <a:r>
              <a:rPr lang="ru-RU" sz="1600" dirty="0">
                <a:cs typeface="Arial" panose="020B0604020202020204" pitchFamily="34" charset="0"/>
              </a:rPr>
              <a:t> игрушки</a:t>
            </a:r>
            <a:r>
              <a:rPr lang="ru-RU" sz="1600" dirty="0" smtClean="0">
                <a:cs typeface="Arial" panose="020B0604020202020204" pitchFamily="34" charset="0"/>
              </a:rPr>
              <a:t>.</a:t>
            </a:r>
          </a:p>
          <a:p>
            <a:pPr marL="0" indent="0" algn="just">
              <a:lnSpc>
                <a:spcPct val="100000"/>
              </a:lnSpc>
              <a:spcBef>
                <a:spcPts val="0"/>
              </a:spcBef>
              <a:buNone/>
            </a:pPr>
            <a:r>
              <a:rPr lang="ru-RU" sz="1600" u="sng" dirty="0">
                <a:cs typeface="Arial" panose="020B0604020202020204" pitchFamily="34" charset="0"/>
              </a:rPr>
              <a:t>Задание 4. </a:t>
            </a:r>
            <a:r>
              <a:rPr lang="ru-RU" sz="1600" u="sng" dirty="0" smtClean="0">
                <a:cs typeface="Arial" panose="020B0604020202020204" pitchFamily="34" charset="0"/>
              </a:rPr>
              <a:t>«Вылепи </a:t>
            </a:r>
            <a:r>
              <a:rPr lang="ru-RU" sz="1600" u="sng" dirty="0">
                <a:cs typeface="Arial" panose="020B0604020202020204" pitchFamily="34" charset="0"/>
              </a:rPr>
              <a:t>и распиши глиняную игрушку»</a:t>
            </a:r>
          </a:p>
          <a:p>
            <a:pPr marL="0" indent="0" algn="just">
              <a:lnSpc>
                <a:spcPct val="100000"/>
              </a:lnSpc>
              <a:spcBef>
                <a:spcPts val="0"/>
              </a:spcBef>
              <a:buNone/>
            </a:pPr>
            <a:r>
              <a:rPr lang="ru-RU" sz="1600" dirty="0">
                <a:cs typeface="Arial" panose="020B0604020202020204" pitchFamily="34" charset="0"/>
              </a:rPr>
              <a:t>Цель. Определить уровень сформированное™ умения лепить и расписывать глиняную игрушку в соответствии с особенностями народного промысла.</a:t>
            </a:r>
          </a:p>
          <a:p>
            <a:pPr marL="0" indent="0" algn="just">
              <a:lnSpc>
                <a:spcPct val="100000"/>
              </a:lnSpc>
              <a:spcBef>
                <a:spcPts val="0"/>
              </a:spcBef>
              <a:buNone/>
            </a:pPr>
            <a:r>
              <a:rPr lang="ru-RU" sz="1600" i="1" dirty="0">
                <a:cs typeface="Arial" panose="020B0604020202020204" pitchFamily="34" charset="0"/>
              </a:rPr>
              <a:t>Оборудование.</a:t>
            </a:r>
            <a:r>
              <a:rPr lang="ru-RU" sz="1600" dirty="0">
                <a:cs typeface="Arial" panose="020B0604020202020204" pitchFamily="34" charset="0"/>
              </a:rPr>
              <a:t> </a:t>
            </a:r>
            <a:r>
              <a:rPr lang="ru-RU" sz="1600" dirty="0" smtClean="0">
                <a:cs typeface="Arial" panose="020B0604020202020204" pitchFamily="34" charset="0"/>
              </a:rPr>
              <a:t>Глина</a:t>
            </a:r>
            <a:r>
              <a:rPr lang="ru-RU" sz="1600" dirty="0">
                <a:cs typeface="Arial" panose="020B0604020202020204" pitchFamily="34" charset="0"/>
              </a:rPr>
              <a:t>, стеки, </a:t>
            </a:r>
            <a:r>
              <a:rPr lang="ru-RU" sz="1600" dirty="0" err="1">
                <a:cs typeface="Arial" panose="020B0604020202020204" pitchFamily="34" charset="0"/>
              </a:rPr>
              <a:t>досочки</a:t>
            </a:r>
            <a:r>
              <a:rPr lang="ru-RU" sz="1600" dirty="0">
                <a:cs typeface="Arial" panose="020B0604020202020204" pitchFamily="34" charset="0"/>
              </a:rPr>
              <a:t>, вода в розетке, салфетки, гуашь, кисти № 3, печатки-тычки.</a:t>
            </a:r>
          </a:p>
          <a:p>
            <a:pPr marL="0" indent="0" algn="just">
              <a:lnSpc>
                <a:spcPct val="100000"/>
              </a:lnSpc>
              <a:spcBef>
                <a:spcPts val="0"/>
              </a:spcBef>
              <a:buNone/>
            </a:pPr>
            <a:endParaRPr lang="ru-RU" sz="1400"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ru-RU" sz="1400" dirty="0">
              <a:latin typeface="Arial" panose="020B0604020202020204" pitchFamily="34" charset="0"/>
              <a:cs typeface="Arial" panose="020B0604020202020204" pitchFamily="34" charset="0"/>
            </a:endParaRPr>
          </a:p>
          <a:p>
            <a:endParaRPr lang="ru-RU" sz="1400" dirty="0"/>
          </a:p>
        </p:txBody>
      </p:sp>
      <p:sp>
        <p:nvSpPr>
          <p:cNvPr id="4" name="TextBox 3"/>
          <p:cNvSpPr txBox="1"/>
          <p:nvPr/>
        </p:nvSpPr>
        <p:spPr>
          <a:xfrm>
            <a:off x="494951" y="251670"/>
            <a:ext cx="7992124" cy="707886"/>
          </a:xfrm>
          <a:prstGeom prst="rect">
            <a:avLst/>
          </a:prstGeom>
          <a:noFill/>
        </p:spPr>
        <p:txBody>
          <a:bodyPr wrap="none" rtlCol="0">
            <a:spAutoFit/>
          </a:bodyPr>
          <a:lstStyle/>
          <a:p>
            <a:r>
              <a:rPr lang="ru-RU" sz="4000" b="1" dirty="0">
                <a:solidFill>
                  <a:prstClr val="black"/>
                </a:solidFill>
                <a:latin typeface="Calibri Light" panose="020F0302020204030204"/>
                <a:ea typeface="+mj-ea"/>
                <a:cs typeface="+mj-cs"/>
              </a:rPr>
              <a:t>Технология реализации опыта</a:t>
            </a:r>
            <a:endParaRPr lang="ru-RU" sz="4000" dirty="0"/>
          </a:p>
        </p:txBody>
      </p:sp>
    </p:spTree>
    <p:extLst>
      <p:ext uri="{BB962C8B-B14F-4D97-AF65-F5344CB8AC3E}">
        <p14:creationId xmlns:p14="http://schemas.microsoft.com/office/powerpoint/2010/main" val="4080394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807" y="256069"/>
            <a:ext cx="10515600" cy="767388"/>
          </a:xfrm>
        </p:spPr>
        <p:txBody>
          <a:bodyPr>
            <a:normAutofit/>
          </a:bodyPr>
          <a:lstStyle/>
          <a:p>
            <a:r>
              <a:rPr lang="ru-RU" sz="4000" b="1" dirty="0"/>
              <a:t>Технология реализации опыта</a:t>
            </a:r>
          </a:p>
        </p:txBody>
      </p:sp>
      <p:sp>
        <p:nvSpPr>
          <p:cNvPr id="3" name="Объект 2"/>
          <p:cNvSpPr>
            <a:spLocks noGrp="1"/>
          </p:cNvSpPr>
          <p:nvPr>
            <p:ph idx="1"/>
          </p:nvPr>
        </p:nvSpPr>
        <p:spPr>
          <a:xfrm>
            <a:off x="536196" y="1174459"/>
            <a:ext cx="11200001" cy="5226340"/>
          </a:xfrm>
        </p:spPr>
        <p:txBody>
          <a:bodyPr>
            <a:normAutofit/>
          </a:bodyPr>
          <a:lstStyle/>
          <a:p>
            <a:r>
              <a:rPr lang="ru-RU" sz="2400" u="sng" dirty="0" smtClean="0">
                <a:cs typeface="Arial" panose="020B0604020202020204" pitchFamily="34" charset="0"/>
              </a:rPr>
              <a:t>НОД: </a:t>
            </a:r>
            <a:r>
              <a:rPr lang="ru-RU" sz="2400" dirty="0" smtClean="0">
                <a:cs typeface="Arial" panose="020B0604020202020204" pitchFamily="34" charset="0"/>
              </a:rPr>
              <a:t>Изобразительная деятельность на темы: «Пасхальное яичко», «Рождественский ангел», «</a:t>
            </a:r>
            <a:r>
              <a:rPr lang="ru-RU" sz="2400" dirty="0" err="1" smtClean="0">
                <a:cs typeface="Arial" panose="020B0604020202020204" pitchFamily="34" charset="0"/>
              </a:rPr>
              <a:t>Филимоновская</a:t>
            </a:r>
            <a:r>
              <a:rPr lang="ru-RU" sz="2400" dirty="0" smtClean="0">
                <a:cs typeface="Arial" panose="020B0604020202020204" pitchFamily="34" charset="0"/>
              </a:rPr>
              <a:t> игрушка», «Ах, вы свисты-пересвисты!».</a:t>
            </a:r>
          </a:p>
          <a:p>
            <a:r>
              <a:rPr lang="ru-RU" sz="2400" u="sng" dirty="0" smtClean="0">
                <a:cs typeface="Arial" panose="020B0604020202020204" pitchFamily="34" charset="0"/>
              </a:rPr>
              <a:t>Дидактические игры: </a:t>
            </a:r>
            <a:r>
              <a:rPr lang="ru-RU" sz="2400" dirty="0" smtClean="0">
                <a:cs typeface="Arial" panose="020B0604020202020204" pitchFamily="34" charset="0"/>
              </a:rPr>
              <a:t>«Узор из пуговиц», «Плетём косички и венки из травы», «Цветные </a:t>
            </a:r>
            <a:r>
              <a:rPr lang="ru-RU" sz="2400" dirty="0" err="1" smtClean="0">
                <a:cs typeface="Arial" panose="020B0604020202020204" pitchFamily="34" charset="0"/>
              </a:rPr>
              <a:t>резиночки</a:t>
            </a:r>
            <a:r>
              <a:rPr lang="ru-RU" sz="2400" dirty="0" smtClean="0">
                <a:cs typeface="Arial" panose="020B0604020202020204" pitchFamily="34" charset="0"/>
              </a:rPr>
              <a:t>».</a:t>
            </a:r>
          </a:p>
          <a:p>
            <a:r>
              <a:rPr lang="ru-RU" sz="2400" u="sng" dirty="0" smtClean="0">
                <a:cs typeface="Arial" panose="020B0604020202020204" pitchFamily="34" charset="0"/>
              </a:rPr>
              <a:t>Беседы: </a:t>
            </a:r>
            <a:r>
              <a:rPr lang="ru-RU" sz="2400" dirty="0" smtClean="0">
                <a:cs typeface="Arial" panose="020B0604020202020204" pitchFamily="34" charset="0"/>
              </a:rPr>
              <a:t>«Быт русского народной старины», «Народные мастера и умельцы» и т.д.</a:t>
            </a:r>
          </a:p>
          <a:p>
            <a:r>
              <a:rPr lang="ru-RU" sz="2400" u="sng" dirty="0" smtClean="0">
                <a:cs typeface="Arial" panose="020B0604020202020204" pitchFamily="34" charset="0"/>
              </a:rPr>
              <a:t>Народные игры: </a:t>
            </a:r>
            <a:r>
              <a:rPr lang="ru-RU" sz="2400" dirty="0" smtClean="0">
                <a:cs typeface="Arial" panose="020B0604020202020204" pitchFamily="34" charset="0"/>
              </a:rPr>
              <a:t>«Карусель», «Лапта», «Камешки».</a:t>
            </a:r>
          </a:p>
          <a:p>
            <a:r>
              <a:rPr lang="ru-RU" sz="2400" dirty="0" smtClean="0">
                <a:cs typeface="Arial" panose="020B0604020202020204" pitchFamily="34" charset="0"/>
              </a:rPr>
              <a:t>Мини-музей народного творчества.</a:t>
            </a:r>
          </a:p>
          <a:p>
            <a:r>
              <a:rPr lang="ru-RU" sz="2400" dirty="0" smtClean="0">
                <a:cs typeface="Arial" panose="020B0604020202020204" pitchFamily="34" charset="0"/>
              </a:rPr>
              <a:t>Театрализованная деятельность с использованием фольклора и самодельных кукол.</a:t>
            </a:r>
          </a:p>
          <a:p>
            <a:r>
              <a:rPr lang="ru-RU" sz="2400" dirty="0" smtClean="0">
                <a:cs typeface="Arial" panose="020B0604020202020204" pitchFamily="34" charset="0"/>
              </a:rPr>
              <a:t>Обрядовые праздники: «Масленица», «Рождество», встреча весны «Жаворонки», «Пасха».</a:t>
            </a:r>
            <a:endParaRPr lang="ru-RU" sz="2400" dirty="0">
              <a:cs typeface="Arial" panose="020B0604020202020204" pitchFamily="34" charset="0"/>
            </a:endParaRPr>
          </a:p>
        </p:txBody>
      </p:sp>
    </p:spTree>
    <p:extLst>
      <p:ext uri="{BB962C8B-B14F-4D97-AF65-F5344CB8AC3E}">
        <p14:creationId xmlns:p14="http://schemas.microsoft.com/office/powerpoint/2010/main" val="3159603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7564" y="1372618"/>
            <a:ext cx="10515600" cy="5128849"/>
          </a:xfrm>
        </p:spPr>
        <p:txBody>
          <a:bodyPr>
            <a:normAutofit fontScale="32500" lnSpcReduction="20000"/>
          </a:bodyPr>
          <a:lstStyle/>
          <a:p>
            <a:pPr marL="0" indent="360000">
              <a:lnSpc>
                <a:spcPct val="120000"/>
              </a:lnSpc>
              <a:spcBef>
                <a:spcPts val="0"/>
              </a:spcBef>
              <a:buNone/>
            </a:pPr>
            <a:r>
              <a:rPr lang="ru-RU" sz="6200" dirty="0">
                <a:cs typeface="Arial" panose="020B0604020202020204" pitchFamily="34" charset="0"/>
              </a:rPr>
              <a:t>У детей появился </a:t>
            </a:r>
            <a:r>
              <a:rPr lang="ru-RU" sz="6200" dirty="0" smtClean="0">
                <a:cs typeface="Arial" panose="020B0604020202020204" pitchFamily="34" charset="0"/>
              </a:rPr>
              <a:t>устойчивый </a:t>
            </a:r>
            <a:r>
              <a:rPr lang="ru-RU" sz="6200" dirty="0">
                <a:cs typeface="Arial" panose="020B0604020202020204" pitchFamily="34" charset="0"/>
              </a:rPr>
              <a:t>интерес к народному </a:t>
            </a:r>
            <a:r>
              <a:rPr lang="ru-RU" sz="6200" dirty="0" smtClean="0">
                <a:cs typeface="Arial" panose="020B0604020202020204" pitchFamily="34" charset="0"/>
              </a:rPr>
              <a:t>искусству:</a:t>
            </a:r>
          </a:p>
          <a:p>
            <a:pPr algn="just">
              <a:lnSpc>
                <a:spcPct val="120000"/>
              </a:lnSpc>
              <a:spcBef>
                <a:spcPts val="0"/>
              </a:spcBef>
            </a:pPr>
            <a:r>
              <a:rPr lang="ru-RU" sz="6200" dirty="0" smtClean="0">
                <a:cs typeface="Arial" panose="020B0604020202020204" pitchFamily="34" charset="0"/>
              </a:rPr>
              <a:t>умеют </a:t>
            </a:r>
            <a:r>
              <a:rPr lang="ru-RU" sz="6200" dirty="0">
                <a:cs typeface="Arial" panose="020B0604020202020204" pitchFamily="34" charset="0"/>
              </a:rPr>
              <a:t>различать и называть дымковскую и </a:t>
            </a:r>
            <a:r>
              <a:rPr lang="ru-RU" sz="6200" dirty="0" err="1">
                <a:cs typeface="Arial" panose="020B0604020202020204" pitchFamily="34" charset="0"/>
              </a:rPr>
              <a:t>филимоновскую</a:t>
            </a:r>
            <a:r>
              <a:rPr lang="ru-RU" sz="6200" dirty="0">
                <a:cs typeface="Arial" panose="020B0604020202020204" pitchFamily="34" charset="0"/>
              </a:rPr>
              <a:t> игрушку, рисовать элементы этих росписей;</a:t>
            </a:r>
          </a:p>
          <a:p>
            <a:pPr algn="just">
              <a:lnSpc>
                <a:spcPct val="120000"/>
              </a:lnSpc>
              <a:spcBef>
                <a:spcPts val="0"/>
              </a:spcBef>
            </a:pPr>
            <a:r>
              <a:rPr lang="ru-RU" sz="6200" dirty="0" smtClean="0">
                <a:cs typeface="Arial" panose="020B0604020202020204" pitchFamily="34" charset="0"/>
              </a:rPr>
              <a:t>знают </a:t>
            </a:r>
            <a:r>
              <a:rPr lang="ru-RU" sz="6200" dirty="0">
                <a:cs typeface="Arial" panose="020B0604020202020204" pitchFamily="34" charset="0"/>
              </a:rPr>
              <a:t>семеновскую матрешку;</a:t>
            </a:r>
          </a:p>
          <a:p>
            <a:pPr algn="just">
              <a:lnSpc>
                <a:spcPct val="120000"/>
              </a:lnSpc>
              <a:spcBef>
                <a:spcPts val="0"/>
              </a:spcBef>
            </a:pPr>
            <a:r>
              <a:rPr lang="ru-RU" sz="6200" dirty="0" smtClean="0">
                <a:cs typeface="Arial" panose="020B0604020202020204" pitchFamily="34" charset="0"/>
              </a:rPr>
              <a:t>узнают </a:t>
            </a:r>
            <a:r>
              <a:rPr lang="ru-RU" sz="6200" dirty="0">
                <a:cs typeface="Arial" panose="020B0604020202020204" pitchFamily="34" charset="0"/>
              </a:rPr>
              <a:t>и называют хохломскую посуду;</a:t>
            </a:r>
          </a:p>
          <a:p>
            <a:pPr algn="just">
              <a:lnSpc>
                <a:spcPct val="120000"/>
              </a:lnSpc>
              <a:spcBef>
                <a:spcPts val="0"/>
              </a:spcBef>
            </a:pPr>
            <a:r>
              <a:rPr lang="ru-RU" sz="6200" dirty="0" smtClean="0">
                <a:cs typeface="Arial" panose="020B0604020202020204" pitchFamily="34" charset="0"/>
              </a:rPr>
              <a:t>дети </a:t>
            </a:r>
            <a:r>
              <a:rPr lang="ru-RU" sz="6200" dirty="0">
                <a:cs typeface="Arial" panose="020B0604020202020204" pitchFamily="34" charset="0"/>
              </a:rPr>
              <a:t>знают, любят и умеют играть в русские народные игры, водить хороводы</a:t>
            </a:r>
            <a:r>
              <a:rPr lang="ru-RU" sz="6200" dirty="0" smtClean="0">
                <a:cs typeface="Arial" panose="020B0604020202020204" pitchFamily="34" charset="0"/>
              </a:rPr>
              <a:t>;</a:t>
            </a:r>
            <a:endParaRPr lang="ru-RU" sz="6200" dirty="0">
              <a:cs typeface="Arial" panose="020B0604020202020204" pitchFamily="34" charset="0"/>
            </a:endParaRPr>
          </a:p>
          <a:p>
            <a:pPr algn="just">
              <a:lnSpc>
                <a:spcPct val="120000"/>
              </a:lnSpc>
              <a:spcBef>
                <a:spcPts val="0"/>
              </a:spcBef>
            </a:pPr>
            <a:r>
              <a:rPr lang="ru-RU" sz="6200" dirty="0" smtClean="0">
                <a:cs typeface="Arial" panose="020B0604020202020204" pitchFamily="34" charset="0"/>
              </a:rPr>
              <a:t>дети </a:t>
            </a:r>
            <a:r>
              <a:rPr lang="ru-RU" sz="6200" dirty="0">
                <a:cs typeface="Arial" panose="020B0604020202020204" pitchFamily="34" charset="0"/>
              </a:rPr>
              <a:t>знают процесс изготовления деревянных предметов хозяйственной утвари;</a:t>
            </a:r>
          </a:p>
          <a:p>
            <a:pPr algn="just">
              <a:lnSpc>
                <a:spcPct val="120000"/>
              </a:lnSpc>
              <a:spcBef>
                <a:spcPts val="0"/>
              </a:spcBef>
            </a:pPr>
            <a:r>
              <a:rPr lang="ru-RU" sz="6200" dirty="0" smtClean="0">
                <a:cs typeface="Arial" panose="020B0604020202020204" pitchFamily="34" charset="0"/>
              </a:rPr>
              <a:t>используют </a:t>
            </a:r>
            <a:r>
              <a:rPr lang="ru-RU" sz="6200" dirty="0">
                <a:cs typeface="Arial" panose="020B0604020202020204" pitchFamily="34" charset="0"/>
              </a:rPr>
              <a:t>в играх народные игрушки - забавы.</a:t>
            </a:r>
          </a:p>
          <a:p>
            <a:pPr algn="just">
              <a:lnSpc>
                <a:spcPct val="120000"/>
              </a:lnSpc>
              <a:spcBef>
                <a:spcPts val="0"/>
              </a:spcBef>
            </a:pPr>
            <a:r>
              <a:rPr lang="ru-RU" sz="6200" dirty="0" smtClean="0">
                <a:cs typeface="Arial" panose="020B0604020202020204" pitchFamily="34" charset="0"/>
              </a:rPr>
              <a:t>конструируют </a:t>
            </a:r>
            <a:r>
              <a:rPr lang="ru-RU" sz="6200" dirty="0">
                <a:cs typeface="Arial" panose="020B0604020202020204" pitchFamily="34" charset="0"/>
              </a:rPr>
              <a:t>самостоятельно из картона игрушки-забавы и расписывают их;</a:t>
            </a:r>
          </a:p>
          <a:p>
            <a:pPr algn="just">
              <a:lnSpc>
                <a:spcPct val="120000"/>
              </a:lnSpc>
              <a:spcBef>
                <a:spcPts val="0"/>
              </a:spcBef>
            </a:pPr>
            <a:r>
              <a:rPr lang="ru-RU" sz="6200" dirty="0" smtClean="0">
                <a:cs typeface="Arial" panose="020B0604020202020204" pitchFamily="34" charset="0"/>
              </a:rPr>
              <a:t>знают </a:t>
            </a:r>
            <a:r>
              <a:rPr lang="ru-RU" sz="6200" dirty="0">
                <a:cs typeface="Arial" panose="020B0604020202020204" pitchFamily="34" charset="0"/>
              </a:rPr>
              <a:t>историю русского народного костюма, его элементы;</a:t>
            </a:r>
          </a:p>
          <a:p>
            <a:pPr algn="just">
              <a:lnSpc>
                <a:spcPct val="120000"/>
              </a:lnSpc>
              <a:spcBef>
                <a:spcPts val="0"/>
              </a:spcBef>
            </a:pPr>
            <a:r>
              <a:rPr lang="ru-RU" sz="6200" dirty="0" smtClean="0">
                <a:cs typeface="Arial" panose="020B0604020202020204" pitchFamily="34" charset="0"/>
              </a:rPr>
              <a:t>стали </a:t>
            </a:r>
            <a:r>
              <a:rPr lang="ru-RU" sz="6200" dirty="0">
                <a:cs typeface="Arial" panose="020B0604020202020204" pitchFamily="34" charset="0"/>
              </a:rPr>
              <a:t>проявлять повышенный интерес к народному творчеству: приносят в д/сад для чтения русские народные сказки, самодельные игрушки, свистульки из дерева, ткани из природного материала;</a:t>
            </a:r>
          </a:p>
          <a:p>
            <a:pPr algn="just">
              <a:lnSpc>
                <a:spcPct val="120000"/>
              </a:lnSpc>
              <a:spcBef>
                <a:spcPts val="0"/>
              </a:spcBef>
            </a:pPr>
            <a:r>
              <a:rPr lang="ru-RU" sz="6200" dirty="0" smtClean="0">
                <a:cs typeface="Arial" panose="020B0604020202020204" pitchFamily="34" charset="0"/>
              </a:rPr>
              <a:t>100</a:t>
            </a:r>
            <a:r>
              <a:rPr lang="ru-RU" sz="6200" dirty="0">
                <a:cs typeface="Arial" panose="020B0604020202020204" pitchFamily="34" charset="0"/>
              </a:rPr>
              <a:t>% выпускников успевают, 55% качество знаний;</a:t>
            </a:r>
          </a:p>
          <a:p>
            <a:pPr algn="just">
              <a:lnSpc>
                <a:spcPct val="120000"/>
              </a:lnSpc>
              <a:spcBef>
                <a:spcPts val="0"/>
              </a:spcBef>
            </a:pPr>
            <a:r>
              <a:rPr lang="ru-RU" sz="6200" dirty="0" smtClean="0">
                <a:cs typeface="Arial" panose="020B0604020202020204" pitchFamily="34" charset="0"/>
              </a:rPr>
              <a:t>60% </a:t>
            </a:r>
            <a:r>
              <a:rPr lang="ru-RU" sz="6200" dirty="0">
                <a:cs typeface="Arial" panose="020B0604020202020204" pitchFamily="34" charset="0"/>
              </a:rPr>
              <a:t>имеют высокий уровень развития по усвоению знаний художественных традиций русского народного искусства.</a:t>
            </a:r>
          </a:p>
          <a:p>
            <a:endParaRPr lang="ru-RU" dirty="0"/>
          </a:p>
        </p:txBody>
      </p:sp>
      <p:sp>
        <p:nvSpPr>
          <p:cNvPr id="4" name="TextBox 3"/>
          <p:cNvSpPr txBox="1"/>
          <p:nvPr/>
        </p:nvSpPr>
        <p:spPr>
          <a:xfrm>
            <a:off x="637564" y="461395"/>
            <a:ext cx="6543073" cy="707886"/>
          </a:xfrm>
          <a:prstGeom prst="rect">
            <a:avLst/>
          </a:prstGeom>
          <a:noFill/>
        </p:spPr>
        <p:txBody>
          <a:bodyPr wrap="none" rtlCol="0">
            <a:spAutoFit/>
          </a:bodyPr>
          <a:lstStyle/>
          <a:p>
            <a:r>
              <a:rPr lang="ru-RU" sz="4000" b="1" dirty="0">
                <a:solidFill>
                  <a:prstClr val="black"/>
                </a:solidFill>
                <a:latin typeface="Calibri Light" panose="020F0302020204030204"/>
                <a:ea typeface="+mj-ea"/>
                <a:cs typeface="+mj-cs"/>
              </a:rPr>
              <a:t>Результативность опыта</a:t>
            </a:r>
            <a:endParaRPr lang="ru-RU" sz="4000" dirty="0"/>
          </a:p>
        </p:txBody>
      </p:sp>
    </p:spTree>
    <p:extLst>
      <p:ext uri="{BB962C8B-B14F-4D97-AF65-F5344CB8AC3E}">
        <p14:creationId xmlns:p14="http://schemas.microsoft.com/office/powerpoint/2010/main" val="3919675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7532" y="365127"/>
            <a:ext cx="10515600" cy="717054"/>
          </a:xfrm>
        </p:spPr>
        <p:txBody>
          <a:bodyPr>
            <a:normAutofit/>
          </a:bodyPr>
          <a:lstStyle/>
          <a:p>
            <a:r>
              <a:rPr lang="ru-RU" sz="4000" b="1" dirty="0" smtClean="0"/>
              <a:t>Результативность опыта</a:t>
            </a:r>
            <a:endParaRPr lang="ru-RU" sz="4000" b="1" dirty="0"/>
          </a:p>
        </p:txBody>
      </p:sp>
      <p:sp>
        <p:nvSpPr>
          <p:cNvPr id="3" name="Объект 2"/>
          <p:cNvSpPr>
            <a:spLocks noGrp="1"/>
          </p:cNvSpPr>
          <p:nvPr>
            <p:ph idx="1"/>
          </p:nvPr>
        </p:nvSpPr>
        <p:spPr>
          <a:xfrm>
            <a:off x="712365" y="1062227"/>
            <a:ext cx="10515600" cy="5229516"/>
          </a:xfrm>
        </p:spPr>
        <p:txBody>
          <a:bodyPr>
            <a:normAutofit/>
          </a:bodyPr>
          <a:lstStyle/>
          <a:p>
            <a:pPr marL="0" indent="0" algn="ctr">
              <a:buNone/>
            </a:pPr>
            <a:r>
              <a:rPr lang="ru-RU" sz="1600" b="1" dirty="0">
                <a:latin typeface="Arial" panose="020B0604020202020204" pitchFamily="34" charset="0"/>
                <a:cs typeface="Arial" panose="020B0604020202020204" pitchFamily="34" charset="0"/>
              </a:rPr>
              <a:t>Диагностика освоения темы «Художественные традиции русского народного искусства в творческой жизни детей» воспитанниками разновозрастной группы </a:t>
            </a:r>
            <a:r>
              <a:rPr lang="ru-RU" sz="1600" b="1" dirty="0" smtClean="0">
                <a:latin typeface="Arial" panose="020B0604020202020204" pitchFamily="34" charset="0"/>
                <a:cs typeface="Arial" panose="020B0604020202020204" pitchFamily="34" charset="0"/>
              </a:rPr>
              <a:t>от 4 </a:t>
            </a:r>
            <a:r>
              <a:rPr lang="ru-RU" sz="1600" b="1" dirty="0">
                <a:latin typeface="Arial" panose="020B0604020202020204" pitchFamily="34" charset="0"/>
                <a:cs typeface="Arial" panose="020B0604020202020204" pitchFamily="34" charset="0"/>
              </a:rPr>
              <a:t>до 7 лет МДОУ «Детский сад №44</a:t>
            </a:r>
            <a:r>
              <a:rPr lang="ru-RU" sz="1600" b="1" dirty="0" smtClean="0">
                <a:latin typeface="Arial" panose="020B0604020202020204" pitchFamily="34" charset="0"/>
                <a:cs typeface="Arial" panose="020B0604020202020204" pitchFamily="34" charset="0"/>
              </a:rPr>
              <a:t>»</a:t>
            </a:r>
          </a:p>
          <a:p>
            <a:pPr marL="0" indent="0" algn="ctr">
              <a:buNone/>
            </a:pPr>
            <a:endParaRPr lang="ru-RU" sz="1600" b="1" dirty="0">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26361587"/>
              </p:ext>
            </p:extLst>
          </p:nvPr>
        </p:nvGraphicFramePr>
        <p:xfrm>
          <a:off x="2077353" y="1830965"/>
          <a:ext cx="7746155" cy="4183941"/>
        </p:xfrm>
        <a:graphic>
          <a:graphicData uri="http://schemas.openxmlformats.org/drawingml/2006/table">
            <a:tbl>
              <a:tblPr/>
              <a:tblGrid>
                <a:gridCol w="4653436"/>
                <a:gridCol w="1104528"/>
                <a:gridCol w="939567"/>
                <a:gridCol w="1048624"/>
              </a:tblGrid>
              <a:tr h="253709">
                <a:tc rowSpan="2">
                  <a:txBody>
                    <a:bodyPr/>
                    <a:lstStyle/>
                    <a:p>
                      <a:pPr algn="ctr">
                        <a:lnSpc>
                          <a:spcPts val="1250"/>
                        </a:lnSpc>
                        <a:spcAft>
                          <a:spcPts val="0"/>
                        </a:spcAft>
                      </a:pPr>
                      <a:r>
                        <a:rPr lang="ru-RU" sz="1250" b="0" spc="20" dirty="0">
                          <a:solidFill>
                            <a:srgbClr val="000000"/>
                          </a:solidFill>
                          <a:effectLst/>
                          <a:latin typeface="Times New Roman"/>
                          <a:ea typeface="Times New Roman"/>
                          <a:cs typeface="Times New Roman"/>
                        </a:rPr>
                        <a:t>Показатели освоения</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63500" algn="ctr">
                        <a:lnSpc>
                          <a:spcPts val="1250"/>
                        </a:lnSpc>
                        <a:spcAft>
                          <a:spcPts val="0"/>
                        </a:spcAft>
                      </a:pPr>
                      <a:r>
                        <a:rPr lang="ru-RU" sz="1250" b="0" spc="20" dirty="0">
                          <a:solidFill>
                            <a:srgbClr val="000000"/>
                          </a:solidFill>
                          <a:effectLst/>
                          <a:latin typeface="Times New Roman"/>
                          <a:ea typeface="Times New Roman"/>
                          <a:cs typeface="Times New Roman"/>
                        </a:rPr>
                        <a:t>учебный год, % усвоения</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r>
              <a:tr h="499868">
                <a:tc vMerge="1">
                  <a:txBody>
                    <a:bodyPr/>
                    <a:lstStyle/>
                    <a:p>
                      <a:endParaRPr lang="ru-RU"/>
                    </a:p>
                  </a:txBody>
                  <a:tcPr/>
                </a:tc>
                <a:tc>
                  <a:txBody>
                    <a:bodyPr/>
                    <a:lstStyle/>
                    <a:p>
                      <a:pPr marL="76200" algn="ctr">
                        <a:lnSpc>
                          <a:spcPts val="1250"/>
                        </a:lnSpc>
                        <a:spcAft>
                          <a:spcPts val="300"/>
                        </a:spcAft>
                      </a:pPr>
                      <a:r>
                        <a:rPr lang="ru-RU" sz="1250" b="1" spc="-10" smtClean="0">
                          <a:solidFill>
                            <a:srgbClr val="000000"/>
                          </a:solidFill>
                          <a:effectLst/>
                          <a:latin typeface="Times New Roman"/>
                          <a:ea typeface="Times New Roman"/>
                          <a:cs typeface="Times New Roman"/>
                        </a:rPr>
                        <a:t>2016-</a:t>
                      </a:r>
                      <a:r>
                        <a:rPr lang="ru-RU" sz="1450" b="1" spc="25" baseline="0" smtClean="0">
                          <a:solidFill>
                            <a:schemeClr val="tx1"/>
                          </a:solidFill>
                          <a:effectLst/>
                          <a:latin typeface="Times New Roman"/>
                          <a:ea typeface="Times New Roman"/>
                          <a:cs typeface="Times New Roman"/>
                        </a:rPr>
                        <a:t> </a:t>
                      </a:r>
                      <a:r>
                        <a:rPr lang="ru-RU" sz="1250" b="1" spc="-10" smtClean="0">
                          <a:solidFill>
                            <a:srgbClr val="000000"/>
                          </a:solidFill>
                          <a:effectLst/>
                          <a:latin typeface="Times New Roman"/>
                          <a:ea typeface="Times New Roman"/>
                          <a:cs typeface="Times New Roman"/>
                        </a:rPr>
                        <a:t>2017</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620"/>
                        </a:lnSpc>
                        <a:spcAft>
                          <a:spcPts val="0"/>
                        </a:spcAft>
                      </a:pPr>
                      <a:r>
                        <a:rPr lang="ru-RU" sz="1250" b="1" spc="-10" dirty="0" smtClean="0">
                          <a:solidFill>
                            <a:srgbClr val="000000"/>
                          </a:solidFill>
                          <a:effectLst/>
                          <a:latin typeface="Times New Roman"/>
                          <a:ea typeface="Times New Roman"/>
                          <a:cs typeface="Times New Roman"/>
                        </a:rPr>
                        <a:t>2017 </a:t>
                      </a:r>
                      <a:r>
                        <a:rPr lang="ru-RU" sz="1250" b="1" spc="-10" dirty="0">
                          <a:solidFill>
                            <a:srgbClr val="000000"/>
                          </a:solidFill>
                          <a:effectLst/>
                          <a:latin typeface="Times New Roman"/>
                          <a:ea typeface="Times New Roman"/>
                          <a:cs typeface="Times New Roman"/>
                        </a:rPr>
                        <a:t>- </a:t>
                      </a:r>
                      <a:r>
                        <a:rPr lang="ru-RU" sz="1250" b="1" spc="-10" dirty="0" smtClean="0">
                          <a:solidFill>
                            <a:srgbClr val="000000"/>
                          </a:solidFill>
                          <a:effectLst/>
                          <a:latin typeface="Times New Roman"/>
                          <a:ea typeface="Times New Roman"/>
                          <a:cs typeface="Times New Roman"/>
                        </a:rPr>
                        <a:t>2018</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300"/>
                        </a:spcAft>
                      </a:pPr>
                      <a:r>
                        <a:rPr lang="ru-RU" sz="1250" b="1" spc="-10" dirty="0" smtClean="0">
                          <a:solidFill>
                            <a:srgbClr val="000000"/>
                          </a:solidFill>
                          <a:effectLst/>
                          <a:latin typeface="Times New Roman"/>
                          <a:ea typeface="Times New Roman"/>
                          <a:cs typeface="Times New Roman"/>
                        </a:rPr>
                        <a:t>2018</a:t>
                      </a:r>
                      <a:r>
                        <a:rPr lang="ru-RU" sz="1450" b="1" spc="25" baseline="0" dirty="0" smtClean="0">
                          <a:solidFill>
                            <a:schemeClr val="tx1"/>
                          </a:solidFill>
                          <a:effectLst/>
                          <a:latin typeface="Times New Roman"/>
                          <a:ea typeface="Times New Roman"/>
                          <a:cs typeface="Times New Roman"/>
                        </a:rPr>
                        <a:t> </a:t>
                      </a:r>
                      <a:r>
                        <a:rPr lang="ru-RU" sz="1450" b="1" spc="25" baseline="0" dirty="0" smtClean="0">
                          <a:solidFill>
                            <a:schemeClr val="tx1"/>
                          </a:solidFill>
                          <a:effectLst/>
                          <a:latin typeface="Times New Roman"/>
                          <a:ea typeface="Times New Roman"/>
                          <a:cs typeface="Times New Roman"/>
                        </a:rPr>
                        <a:t>- </a:t>
                      </a:r>
                      <a:r>
                        <a:rPr lang="ru-RU" sz="1250" b="1" spc="-10" dirty="0" smtClean="0">
                          <a:solidFill>
                            <a:srgbClr val="000000"/>
                          </a:solidFill>
                          <a:effectLst/>
                          <a:latin typeface="Times New Roman"/>
                          <a:ea typeface="Times New Roman"/>
                          <a:cs typeface="Times New Roman"/>
                        </a:rPr>
                        <a:t>2019</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159">
                <a:tc>
                  <a:txBody>
                    <a:bodyPr/>
                    <a:lstStyle/>
                    <a:p>
                      <a:pPr algn="l">
                        <a:lnSpc>
                          <a:spcPts val="1250"/>
                        </a:lnSpc>
                        <a:spcAft>
                          <a:spcPts val="0"/>
                        </a:spcAft>
                      </a:pPr>
                      <a:r>
                        <a:rPr lang="ru-RU" sz="1250" b="1" spc="-10" dirty="0">
                          <a:solidFill>
                            <a:srgbClr val="000000"/>
                          </a:solidFill>
                          <a:effectLst/>
                          <a:latin typeface="Times New Roman"/>
                          <a:ea typeface="Times New Roman"/>
                          <a:cs typeface="Times New Roman"/>
                        </a:rPr>
                        <a:t>Знание содержания сказок, легенд, былин.</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a:solidFill>
                            <a:srgbClr val="000000"/>
                          </a:solidFill>
                          <a:effectLst/>
                          <a:latin typeface="Times New Roman"/>
                          <a:ea typeface="Times New Roman"/>
                          <a:cs typeface="Times New Roman"/>
                        </a:rPr>
                        <a:t>73</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50"/>
                        </a:lnSpc>
                        <a:spcAft>
                          <a:spcPts val="0"/>
                        </a:spcAft>
                      </a:pPr>
                      <a:r>
                        <a:rPr lang="ru-RU" sz="1250" b="0" spc="20" dirty="0">
                          <a:solidFill>
                            <a:srgbClr val="000000"/>
                          </a:solidFill>
                          <a:effectLst/>
                          <a:latin typeface="Times New Roman"/>
                          <a:ea typeface="Times New Roman"/>
                          <a:cs typeface="Times New Roman"/>
                        </a:rPr>
                        <a:t>75</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a:solidFill>
                            <a:srgbClr val="000000"/>
                          </a:solidFill>
                          <a:effectLst/>
                          <a:latin typeface="Times New Roman"/>
                          <a:ea typeface="Times New Roman"/>
                          <a:cs typeface="Times New Roman"/>
                        </a:rPr>
                        <a:t>75</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3072">
                <a:tc>
                  <a:txBody>
                    <a:bodyPr/>
                    <a:lstStyle/>
                    <a:p>
                      <a:pPr algn="l">
                        <a:lnSpc>
                          <a:spcPts val="1620"/>
                        </a:lnSpc>
                        <a:spcAft>
                          <a:spcPts val="0"/>
                        </a:spcAft>
                      </a:pPr>
                      <a:r>
                        <a:rPr lang="ru-RU" sz="1250" b="1" spc="-10" dirty="0">
                          <a:solidFill>
                            <a:srgbClr val="000000"/>
                          </a:solidFill>
                          <a:effectLst/>
                          <a:latin typeface="Times New Roman"/>
                          <a:ea typeface="Times New Roman"/>
                          <a:cs typeface="Times New Roman"/>
                        </a:rPr>
                        <a:t>Умение узнавать героев в произведениях изобразительного искусства</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a:solidFill>
                            <a:srgbClr val="000000"/>
                          </a:solidFill>
                          <a:effectLst/>
                          <a:latin typeface="Times New Roman"/>
                          <a:ea typeface="Times New Roman"/>
                          <a:cs typeface="Times New Roman"/>
                        </a:rPr>
                        <a:t>67</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50"/>
                        </a:lnSpc>
                        <a:spcAft>
                          <a:spcPts val="0"/>
                        </a:spcAft>
                      </a:pPr>
                      <a:r>
                        <a:rPr lang="ru-RU" sz="1250" b="0" spc="20" dirty="0">
                          <a:solidFill>
                            <a:srgbClr val="000000"/>
                          </a:solidFill>
                          <a:effectLst/>
                          <a:latin typeface="Times New Roman"/>
                          <a:ea typeface="Times New Roman"/>
                          <a:cs typeface="Times New Roman"/>
                        </a:rPr>
                        <a:t>67</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a:solidFill>
                            <a:srgbClr val="000000"/>
                          </a:solidFill>
                          <a:effectLst/>
                          <a:latin typeface="Times New Roman"/>
                          <a:ea typeface="Times New Roman"/>
                          <a:cs typeface="Times New Roman"/>
                        </a:rPr>
                        <a:t>68</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3709">
                <a:tc>
                  <a:txBody>
                    <a:bodyPr/>
                    <a:lstStyle/>
                    <a:p>
                      <a:pPr algn="l">
                        <a:lnSpc>
                          <a:spcPts val="1250"/>
                        </a:lnSpc>
                        <a:spcAft>
                          <a:spcPts val="0"/>
                        </a:spcAft>
                      </a:pPr>
                      <a:r>
                        <a:rPr lang="ru-RU" sz="1250" b="1" spc="-10" dirty="0">
                          <a:solidFill>
                            <a:srgbClr val="000000"/>
                          </a:solidFill>
                          <a:effectLst/>
                          <a:latin typeface="Times New Roman"/>
                          <a:ea typeface="Times New Roman"/>
                          <a:cs typeface="Times New Roman"/>
                        </a:rPr>
                        <a:t>Знание истории русского костюма</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a:solidFill>
                            <a:srgbClr val="000000"/>
                          </a:solidFill>
                          <a:effectLst/>
                          <a:latin typeface="Times New Roman"/>
                          <a:ea typeface="Times New Roman"/>
                          <a:cs typeface="Times New Roman"/>
                        </a:rPr>
                        <a:t>60</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50"/>
                        </a:lnSpc>
                        <a:spcAft>
                          <a:spcPts val="0"/>
                        </a:spcAft>
                      </a:pPr>
                      <a:r>
                        <a:rPr lang="ru-RU" sz="1250" b="0" spc="20" dirty="0">
                          <a:solidFill>
                            <a:srgbClr val="000000"/>
                          </a:solidFill>
                          <a:effectLst/>
                          <a:latin typeface="Times New Roman"/>
                          <a:ea typeface="Times New Roman"/>
                          <a:cs typeface="Times New Roman"/>
                        </a:rPr>
                        <a:t>67</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dirty="0">
                          <a:solidFill>
                            <a:srgbClr val="000000"/>
                          </a:solidFill>
                          <a:effectLst/>
                          <a:latin typeface="Times New Roman"/>
                          <a:ea typeface="Times New Roman"/>
                          <a:cs typeface="Times New Roman"/>
                        </a:rPr>
                        <a:t>87</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934">
                <a:tc>
                  <a:txBody>
                    <a:bodyPr/>
                    <a:lstStyle/>
                    <a:p>
                      <a:pPr algn="l">
                        <a:lnSpc>
                          <a:spcPts val="1250"/>
                        </a:lnSpc>
                        <a:spcAft>
                          <a:spcPts val="0"/>
                        </a:spcAft>
                      </a:pPr>
                      <a:r>
                        <a:rPr lang="ru-RU" sz="1250" b="1" spc="-10" dirty="0">
                          <a:solidFill>
                            <a:srgbClr val="000000"/>
                          </a:solidFill>
                          <a:effectLst/>
                          <a:latin typeface="Times New Roman"/>
                          <a:ea typeface="Times New Roman"/>
                          <a:cs typeface="Times New Roman"/>
                        </a:rPr>
                        <a:t>Знание народных игр, праздников, игрушек</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a:solidFill>
                            <a:srgbClr val="000000"/>
                          </a:solidFill>
                          <a:effectLst/>
                          <a:latin typeface="Times New Roman"/>
                          <a:ea typeface="Times New Roman"/>
                          <a:cs typeface="Times New Roman"/>
                        </a:rPr>
                        <a:t>47</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50"/>
                        </a:lnSpc>
                        <a:spcAft>
                          <a:spcPts val="0"/>
                        </a:spcAft>
                      </a:pPr>
                      <a:r>
                        <a:rPr lang="ru-RU" sz="1250" b="0" spc="20">
                          <a:solidFill>
                            <a:srgbClr val="000000"/>
                          </a:solidFill>
                          <a:effectLst/>
                          <a:latin typeface="Times New Roman"/>
                          <a:ea typeface="Times New Roman"/>
                          <a:cs typeface="Times New Roman"/>
                        </a:rPr>
                        <a:t>60</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dirty="0">
                          <a:solidFill>
                            <a:srgbClr val="000000"/>
                          </a:solidFill>
                          <a:effectLst/>
                          <a:latin typeface="Times New Roman"/>
                          <a:ea typeface="Times New Roman"/>
                          <a:cs typeface="Times New Roman"/>
                        </a:rPr>
                        <a:t>73</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159">
                <a:tc>
                  <a:txBody>
                    <a:bodyPr/>
                    <a:lstStyle/>
                    <a:p>
                      <a:pPr algn="l">
                        <a:lnSpc>
                          <a:spcPts val="1250"/>
                        </a:lnSpc>
                        <a:spcAft>
                          <a:spcPts val="0"/>
                        </a:spcAft>
                      </a:pPr>
                      <a:r>
                        <a:rPr lang="ru-RU" sz="1250" b="1" spc="-10" dirty="0">
                          <a:solidFill>
                            <a:srgbClr val="000000"/>
                          </a:solidFill>
                          <a:effectLst/>
                          <a:latin typeface="Times New Roman"/>
                          <a:ea typeface="Times New Roman"/>
                          <a:cs typeface="Times New Roman"/>
                        </a:rPr>
                        <a:t>Знание русского прикладного искусства</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a:solidFill>
                            <a:srgbClr val="000000"/>
                          </a:solidFill>
                          <a:effectLst/>
                          <a:latin typeface="Times New Roman"/>
                          <a:ea typeface="Times New Roman"/>
                          <a:cs typeface="Times New Roman"/>
                        </a:rPr>
                        <a:t>73</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50"/>
                        </a:lnSpc>
                        <a:spcAft>
                          <a:spcPts val="0"/>
                        </a:spcAft>
                      </a:pPr>
                      <a:r>
                        <a:rPr lang="ru-RU" sz="1250" b="0" spc="20">
                          <a:solidFill>
                            <a:srgbClr val="000000"/>
                          </a:solidFill>
                          <a:effectLst/>
                          <a:latin typeface="Times New Roman"/>
                          <a:ea typeface="Times New Roman"/>
                          <a:cs typeface="Times New Roman"/>
                        </a:rPr>
                        <a:t>87</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dirty="0">
                          <a:solidFill>
                            <a:srgbClr val="000000"/>
                          </a:solidFill>
                          <a:effectLst/>
                          <a:latin typeface="Times New Roman"/>
                          <a:ea typeface="Times New Roman"/>
                          <a:cs typeface="Times New Roman"/>
                        </a:rPr>
                        <a:t>93</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3072">
                <a:tc>
                  <a:txBody>
                    <a:bodyPr/>
                    <a:lstStyle/>
                    <a:p>
                      <a:pPr algn="l">
                        <a:lnSpc>
                          <a:spcPts val="1595"/>
                        </a:lnSpc>
                        <a:spcAft>
                          <a:spcPts val="0"/>
                        </a:spcAft>
                      </a:pPr>
                      <a:r>
                        <a:rPr lang="ru-RU" sz="1250" b="1" spc="-10" dirty="0">
                          <a:solidFill>
                            <a:srgbClr val="000000"/>
                          </a:solidFill>
                          <a:effectLst/>
                          <a:latin typeface="Times New Roman"/>
                          <a:ea typeface="Times New Roman"/>
                          <a:cs typeface="Times New Roman"/>
                        </a:rPr>
                        <a:t>Эмоционально положительный отклик на красоту природы</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a:solidFill>
                            <a:srgbClr val="000000"/>
                          </a:solidFill>
                          <a:effectLst/>
                          <a:latin typeface="Times New Roman"/>
                          <a:ea typeface="Times New Roman"/>
                          <a:cs typeface="Times New Roman"/>
                        </a:rPr>
                        <a:t>78</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50"/>
                        </a:lnSpc>
                        <a:spcAft>
                          <a:spcPts val="0"/>
                        </a:spcAft>
                      </a:pPr>
                      <a:r>
                        <a:rPr lang="ru-RU" sz="1250" b="0" spc="20">
                          <a:solidFill>
                            <a:srgbClr val="000000"/>
                          </a:solidFill>
                          <a:effectLst/>
                          <a:latin typeface="Times New Roman"/>
                          <a:ea typeface="Times New Roman"/>
                          <a:cs typeface="Times New Roman"/>
                        </a:rPr>
                        <a:t>92</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dirty="0">
                          <a:solidFill>
                            <a:srgbClr val="000000"/>
                          </a:solidFill>
                          <a:effectLst/>
                          <a:latin typeface="Times New Roman"/>
                          <a:ea typeface="Times New Roman"/>
                          <a:cs typeface="Times New Roman"/>
                        </a:rPr>
                        <a:t>100</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6848">
                <a:tc>
                  <a:txBody>
                    <a:bodyPr/>
                    <a:lstStyle/>
                    <a:p>
                      <a:pPr algn="l">
                        <a:lnSpc>
                          <a:spcPts val="1620"/>
                        </a:lnSpc>
                        <a:spcAft>
                          <a:spcPts val="0"/>
                        </a:spcAft>
                      </a:pPr>
                      <a:r>
                        <a:rPr lang="ru-RU" sz="1250" b="1" spc="-10" dirty="0">
                          <a:solidFill>
                            <a:srgbClr val="000000"/>
                          </a:solidFill>
                          <a:effectLst/>
                          <a:latin typeface="Times New Roman"/>
                          <a:ea typeface="Times New Roman"/>
                          <a:cs typeface="Times New Roman"/>
                        </a:rPr>
                        <a:t>Использование фольклора в повседневной разговорной речи</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a:solidFill>
                            <a:srgbClr val="000000"/>
                          </a:solidFill>
                          <a:effectLst/>
                          <a:latin typeface="Times New Roman"/>
                          <a:ea typeface="Times New Roman"/>
                          <a:cs typeface="Times New Roman"/>
                        </a:rPr>
                        <a:t>40</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50"/>
                        </a:lnSpc>
                        <a:spcAft>
                          <a:spcPts val="0"/>
                        </a:spcAft>
                      </a:pPr>
                      <a:r>
                        <a:rPr lang="ru-RU" sz="1250" b="0" spc="20">
                          <a:solidFill>
                            <a:srgbClr val="000000"/>
                          </a:solidFill>
                          <a:effectLst/>
                          <a:latin typeface="Times New Roman"/>
                          <a:ea typeface="Times New Roman"/>
                          <a:cs typeface="Times New Roman"/>
                        </a:rPr>
                        <a:t>54</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dirty="0">
                          <a:solidFill>
                            <a:srgbClr val="000000"/>
                          </a:solidFill>
                          <a:effectLst/>
                          <a:latin typeface="Times New Roman"/>
                          <a:ea typeface="Times New Roman"/>
                          <a:cs typeface="Times New Roman"/>
                        </a:rPr>
                        <a:t>57</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51411">
                <a:tc>
                  <a:txBody>
                    <a:bodyPr/>
                    <a:lstStyle/>
                    <a:p>
                      <a:pPr algn="l">
                        <a:lnSpc>
                          <a:spcPts val="1250"/>
                        </a:lnSpc>
                        <a:spcAft>
                          <a:spcPts val="600"/>
                        </a:spcAft>
                      </a:pPr>
                      <a:r>
                        <a:rPr lang="ru-RU" sz="1250" b="1" spc="-10" dirty="0">
                          <a:solidFill>
                            <a:srgbClr val="000000"/>
                          </a:solidFill>
                          <a:effectLst/>
                          <a:latin typeface="Times New Roman"/>
                          <a:ea typeface="Times New Roman"/>
                          <a:cs typeface="Times New Roman"/>
                        </a:rPr>
                        <a:t>Продуктивные</a:t>
                      </a:r>
                      <a:endParaRPr lang="ru-RU" sz="1450" b="1" spc="25" dirty="0">
                        <a:effectLst/>
                        <a:latin typeface="Times New Roman"/>
                        <a:ea typeface="Times New Roman"/>
                        <a:cs typeface="Times New Roman"/>
                      </a:endParaRPr>
                    </a:p>
                    <a:p>
                      <a:pPr algn="l">
                        <a:lnSpc>
                          <a:spcPts val="1250"/>
                        </a:lnSpc>
                        <a:spcBef>
                          <a:spcPts val="600"/>
                        </a:spcBef>
                        <a:spcAft>
                          <a:spcPts val="600"/>
                        </a:spcAft>
                      </a:pPr>
                      <a:r>
                        <a:rPr lang="ru-RU" sz="1250" b="1" spc="-10" dirty="0">
                          <a:solidFill>
                            <a:srgbClr val="000000"/>
                          </a:solidFill>
                          <a:effectLst/>
                          <a:latin typeface="Times New Roman"/>
                          <a:ea typeface="Times New Roman"/>
                          <a:cs typeface="Times New Roman"/>
                        </a:rPr>
                        <a:t>виды</a:t>
                      </a:r>
                      <a:endParaRPr lang="ru-RU" sz="1450" b="1" spc="25" dirty="0">
                        <a:effectLst/>
                        <a:latin typeface="Times New Roman"/>
                        <a:ea typeface="Times New Roman"/>
                        <a:cs typeface="Times New Roman"/>
                      </a:endParaRPr>
                    </a:p>
                    <a:p>
                      <a:pPr algn="l">
                        <a:lnSpc>
                          <a:spcPts val="1250"/>
                        </a:lnSpc>
                        <a:spcBef>
                          <a:spcPts val="600"/>
                        </a:spcBef>
                        <a:spcAft>
                          <a:spcPts val="0"/>
                        </a:spcAft>
                      </a:pPr>
                      <a:r>
                        <a:rPr lang="ru-RU" sz="1250" b="1" spc="-10" dirty="0">
                          <a:solidFill>
                            <a:srgbClr val="000000"/>
                          </a:solidFill>
                          <a:effectLst/>
                          <a:latin typeface="Times New Roman"/>
                          <a:ea typeface="Times New Roman"/>
                          <a:cs typeface="Times New Roman"/>
                        </a:rPr>
                        <a:t>деятельности</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a:solidFill>
                            <a:srgbClr val="000000"/>
                          </a:solidFill>
                          <a:effectLst/>
                          <a:latin typeface="Times New Roman"/>
                          <a:ea typeface="Times New Roman"/>
                          <a:cs typeface="Times New Roman"/>
                        </a:rPr>
                        <a:t>69</a:t>
                      </a:r>
                      <a:endParaRPr lang="ru-RU" sz="1450" b="1" spc="25">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50"/>
                        </a:lnSpc>
                        <a:spcAft>
                          <a:spcPts val="900"/>
                        </a:spcAft>
                      </a:pPr>
                      <a:r>
                        <a:rPr lang="ru-RU" sz="1250" b="0" spc="20" dirty="0" smtClean="0">
                          <a:solidFill>
                            <a:srgbClr val="000000"/>
                          </a:solidFill>
                          <a:effectLst/>
                          <a:latin typeface="Times New Roman"/>
                          <a:ea typeface="Times New Roman"/>
                          <a:cs typeface="Times New Roman"/>
                        </a:rPr>
                        <a:t>87</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algn="ctr">
                        <a:lnSpc>
                          <a:spcPts val="1250"/>
                        </a:lnSpc>
                        <a:spcAft>
                          <a:spcPts val="0"/>
                        </a:spcAft>
                      </a:pPr>
                      <a:r>
                        <a:rPr lang="ru-RU" sz="1250" b="0" spc="20" dirty="0">
                          <a:solidFill>
                            <a:srgbClr val="000000"/>
                          </a:solidFill>
                          <a:effectLst/>
                          <a:latin typeface="Times New Roman"/>
                          <a:ea typeface="Times New Roman"/>
                          <a:cs typeface="Times New Roman"/>
                        </a:rPr>
                        <a:t>89</a:t>
                      </a:r>
                      <a:endParaRPr lang="ru-RU" sz="1450" b="1" spc="25"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87939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695" y="121844"/>
            <a:ext cx="10688273" cy="666721"/>
          </a:xfrm>
        </p:spPr>
        <p:txBody>
          <a:bodyPr>
            <a:normAutofit/>
          </a:bodyPr>
          <a:lstStyle/>
          <a:p>
            <a:r>
              <a:rPr lang="ru-RU" sz="3600" b="1" dirty="0" smtClean="0"/>
              <a:t>Самооценка </a:t>
            </a:r>
            <a:r>
              <a:rPr lang="ru-RU" sz="3600" b="1" dirty="0"/>
              <a:t>обобщенного опыта </a:t>
            </a:r>
            <a:r>
              <a:rPr lang="ru-RU" sz="3600" b="1" dirty="0" smtClean="0"/>
              <a:t>работы:</a:t>
            </a:r>
            <a:endParaRPr lang="ru-RU" sz="3600" dirty="0"/>
          </a:p>
        </p:txBody>
      </p:sp>
      <p:sp>
        <p:nvSpPr>
          <p:cNvPr id="3" name="Объект 2"/>
          <p:cNvSpPr>
            <a:spLocks noGrp="1"/>
          </p:cNvSpPr>
          <p:nvPr>
            <p:ph idx="1"/>
          </p:nvPr>
        </p:nvSpPr>
        <p:spPr>
          <a:xfrm>
            <a:off x="444615" y="729842"/>
            <a:ext cx="11325139" cy="5989739"/>
          </a:xfrm>
        </p:spPr>
        <p:txBody>
          <a:bodyPr>
            <a:normAutofit fontScale="25000" lnSpcReduction="20000"/>
          </a:bodyPr>
          <a:lstStyle/>
          <a:p>
            <a:pPr marL="0" indent="0">
              <a:lnSpc>
                <a:spcPct val="120000"/>
              </a:lnSpc>
              <a:spcBef>
                <a:spcPts val="0"/>
              </a:spcBef>
              <a:buNone/>
            </a:pPr>
            <a:r>
              <a:rPr lang="ru-RU" sz="6400" b="1" dirty="0" smtClean="0">
                <a:latin typeface="Arial" panose="020B0604020202020204" pitchFamily="34" charset="0"/>
                <a:cs typeface="Arial" panose="020B0604020202020204" pitchFamily="34" charset="0"/>
              </a:rPr>
              <a:t>Теоретическая обоснованность опыта:</a:t>
            </a:r>
          </a:p>
          <a:p>
            <a:pPr marL="0" indent="0">
              <a:lnSpc>
                <a:spcPct val="120000"/>
              </a:lnSpc>
              <a:spcBef>
                <a:spcPts val="1200"/>
              </a:spcBef>
              <a:buNone/>
            </a:pPr>
            <a:r>
              <a:rPr lang="ru-RU" sz="6400" b="1" dirty="0" smtClean="0">
                <a:cs typeface="Arial" panose="020B0604020202020204" pitchFamily="34" charset="0"/>
              </a:rPr>
              <a:t>Актуальность.</a:t>
            </a:r>
          </a:p>
          <a:p>
            <a:pPr marL="0" indent="180000" algn="just">
              <a:lnSpc>
                <a:spcPct val="110000"/>
              </a:lnSpc>
              <a:spcBef>
                <a:spcPts val="0"/>
              </a:spcBef>
              <a:buNone/>
            </a:pPr>
            <a:r>
              <a:rPr lang="ru-RU" sz="6400" dirty="0" smtClean="0">
                <a:cs typeface="Arial" panose="020B0604020202020204" pitchFamily="34" charset="0"/>
              </a:rPr>
              <a:t>Актуальной </a:t>
            </a:r>
            <a:r>
              <a:rPr lang="ru-RU" sz="6400" dirty="0">
                <a:cs typeface="Arial" panose="020B0604020202020204" pitchFamily="34" charset="0"/>
              </a:rPr>
              <a:t>задачей в настоящее время является воспитание у дошкольников нравственных и эстетических </a:t>
            </a:r>
            <a:r>
              <a:rPr lang="ru-RU" sz="6400" dirty="0" smtClean="0">
                <a:cs typeface="Arial" panose="020B0604020202020204" pitchFamily="34" charset="0"/>
              </a:rPr>
              <a:t>качеств.</a:t>
            </a:r>
          </a:p>
          <a:p>
            <a:pPr marL="0" indent="180000" algn="just">
              <a:lnSpc>
                <a:spcPct val="110000"/>
              </a:lnSpc>
              <a:spcBef>
                <a:spcPts val="0"/>
              </a:spcBef>
              <a:buNone/>
            </a:pPr>
            <a:r>
              <a:rPr lang="ru-RU" sz="6400" dirty="0" smtClean="0">
                <a:cs typeface="Arial" panose="020B0604020202020204" pitchFamily="34" charset="0"/>
              </a:rPr>
              <a:t>Чтобы </a:t>
            </a:r>
            <a:r>
              <a:rPr lang="ru-RU" sz="6400" dirty="0">
                <a:cs typeface="Arial" panose="020B0604020202020204" pitchFamily="34" charset="0"/>
              </a:rPr>
              <a:t>выжить в этой жизни и остаться человеком, необходимо с раннего детства отложить в ребенке такие качества, как чувства, доброту, честность, умение прийти на помощь нуждающемуся в ней, трудолюбие. От того, как будет воспитан ребенок, зависит формирование его жизненной позиции. А дошкольный возраст - это период первоначального становления </a:t>
            </a:r>
            <a:r>
              <a:rPr lang="ru-RU" sz="6400" dirty="0" smtClean="0">
                <a:cs typeface="Arial" panose="020B0604020202020204" pitchFamily="34" charset="0"/>
              </a:rPr>
              <a:t>личности.</a:t>
            </a:r>
          </a:p>
          <a:p>
            <a:pPr marL="0" indent="180000" algn="just">
              <a:lnSpc>
                <a:spcPct val="110000"/>
              </a:lnSpc>
              <a:spcBef>
                <a:spcPts val="0"/>
              </a:spcBef>
              <a:buNone/>
            </a:pPr>
            <a:r>
              <a:rPr lang="ru-RU" sz="6400" dirty="0" smtClean="0">
                <a:cs typeface="Arial" panose="020B0604020202020204" pitchFamily="34" charset="0"/>
              </a:rPr>
              <a:t>Я </a:t>
            </a:r>
            <a:r>
              <a:rPr lang="ru-RU" sz="6400" dirty="0">
                <a:cs typeface="Arial" panose="020B0604020202020204" pitchFamily="34" charset="0"/>
              </a:rPr>
              <a:t>считаю, что моя работа в этом направлении занимает одно из важнейших мест в развитии полноценной личности ребенка, так как народное искусство отражает самобытность, художественный гений народа: его поэтичность, фантазию, образное мышление, мудрую простату взглядов и чувств, воспитывает лучшие черты народного характера - смелость, гуманность, честность, богатырскую силу, оптимизм, трудолюбие.</a:t>
            </a:r>
          </a:p>
          <a:p>
            <a:pPr marL="0" indent="0">
              <a:lnSpc>
                <a:spcPct val="120000"/>
              </a:lnSpc>
              <a:spcBef>
                <a:spcPts val="1200"/>
              </a:spcBef>
              <a:buNone/>
            </a:pPr>
            <a:r>
              <a:rPr lang="ru-RU" sz="6400" b="1" dirty="0" smtClean="0">
                <a:cs typeface="Arial" panose="020B0604020202020204" pitchFamily="34" charset="0"/>
              </a:rPr>
              <a:t>Новизна опыта заключается в:</a:t>
            </a:r>
          </a:p>
          <a:p>
            <a:pPr marL="0" indent="0" algn="just">
              <a:lnSpc>
                <a:spcPct val="120000"/>
              </a:lnSpc>
              <a:spcBef>
                <a:spcPts val="0"/>
              </a:spcBef>
              <a:buNone/>
            </a:pPr>
            <a:r>
              <a:rPr lang="ru-RU" sz="6400" dirty="0" smtClean="0">
                <a:cs typeface="Arial" panose="020B0604020202020204" pitchFamily="34" charset="0"/>
              </a:rPr>
              <a:t>-использовании </a:t>
            </a:r>
            <a:r>
              <a:rPr lang="ru-RU" sz="6400" dirty="0">
                <a:cs typeface="Arial" panose="020B0604020202020204" pitchFamily="34" charset="0"/>
              </a:rPr>
              <a:t>средств и методов народных традиций и обрядов;</a:t>
            </a:r>
          </a:p>
          <a:p>
            <a:pPr marL="0" indent="0" algn="just">
              <a:lnSpc>
                <a:spcPct val="120000"/>
              </a:lnSpc>
              <a:spcBef>
                <a:spcPts val="0"/>
              </a:spcBef>
              <a:buNone/>
            </a:pPr>
            <a:r>
              <a:rPr lang="ru-RU" sz="6400" dirty="0" smtClean="0">
                <a:cs typeface="Arial" panose="020B0604020202020204" pitchFamily="34" charset="0"/>
              </a:rPr>
              <a:t>-интегрированных </a:t>
            </a:r>
            <a:r>
              <a:rPr lang="ru-RU" sz="6400" dirty="0">
                <a:cs typeface="Arial" panose="020B0604020202020204" pitchFamily="34" charset="0"/>
              </a:rPr>
              <a:t>занятиях;</a:t>
            </a:r>
          </a:p>
          <a:p>
            <a:pPr marL="0" indent="0" algn="just">
              <a:lnSpc>
                <a:spcPct val="120000"/>
              </a:lnSpc>
              <a:spcBef>
                <a:spcPts val="0"/>
              </a:spcBef>
              <a:buNone/>
            </a:pPr>
            <a:r>
              <a:rPr lang="ru-RU" sz="6400" dirty="0" smtClean="0">
                <a:cs typeface="Arial" panose="020B0604020202020204" pitchFamily="34" charset="0"/>
              </a:rPr>
              <a:t>-росписи </a:t>
            </a:r>
            <a:r>
              <a:rPr lang="ru-RU" sz="6400" dirty="0">
                <a:cs typeface="Arial" panose="020B0604020202020204" pitchFamily="34" charset="0"/>
              </a:rPr>
              <a:t>силуэтов, деревянных и глиняных игрушек в народном стиле;</a:t>
            </a:r>
          </a:p>
          <a:p>
            <a:pPr marL="0" indent="0" algn="just">
              <a:lnSpc>
                <a:spcPct val="120000"/>
              </a:lnSpc>
              <a:spcBef>
                <a:spcPts val="0"/>
              </a:spcBef>
              <a:buNone/>
            </a:pPr>
            <a:r>
              <a:rPr lang="ru-RU" sz="6400" dirty="0" smtClean="0">
                <a:cs typeface="Arial" panose="020B0604020202020204" pitchFamily="34" charset="0"/>
              </a:rPr>
              <a:t>-использовании </a:t>
            </a:r>
            <a:r>
              <a:rPr lang="ru-RU" sz="6400" dirty="0">
                <a:cs typeface="Arial" panose="020B0604020202020204" pitchFamily="34" charset="0"/>
              </a:rPr>
              <a:t>кружковой работы;</a:t>
            </a:r>
          </a:p>
          <a:p>
            <a:pPr marL="0" indent="0" algn="just">
              <a:lnSpc>
                <a:spcPct val="120000"/>
              </a:lnSpc>
              <a:spcBef>
                <a:spcPts val="0"/>
              </a:spcBef>
              <a:buNone/>
            </a:pPr>
            <a:r>
              <a:rPr lang="ru-RU" sz="6400" dirty="0" smtClean="0">
                <a:cs typeface="Arial" panose="020B0604020202020204" pitchFamily="34" charset="0"/>
              </a:rPr>
              <a:t>-в </a:t>
            </a:r>
            <a:r>
              <a:rPr lang="ru-RU" sz="6400" dirty="0">
                <a:cs typeface="Arial" panose="020B0604020202020204" pitchFamily="34" charset="0"/>
              </a:rPr>
              <a:t>широком использовании фольклора;</a:t>
            </a:r>
          </a:p>
          <a:p>
            <a:pPr marL="0" indent="0" algn="just">
              <a:lnSpc>
                <a:spcPct val="120000"/>
              </a:lnSpc>
              <a:spcBef>
                <a:spcPts val="0"/>
              </a:spcBef>
              <a:buNone/>
            </a:pPr>
            <a:r>
              <a:rPr lang="ru-RU" sz="6400" dirty="0" smtClean="0">
                <a:cs typeface="Arial" panose="020B0604020202020204" pitchFamily="34" charset="0"/>
              </a:rPr>
              <a:t>-в </a:t>
            </a:r>
            <a:r>
              <a:rPr lang="ru-RU" sz="6400" dirty="0">
                <a:cs typeface="Arial" panose="020B0604020202020204" pitchFamily="34" charset="0"/>
              </a:rPr>
              <a:t>освоении народного искусства во взаимосвязи с практической деятельностью детей в этой области, так как только цепочка действий «вещь - тип - слово - природа - изображение» связана с сокращением особенностей национального языка и с интенсивностью развития младших школьников: дети усваивают словесные и живописно - графические средства, связанные с образным строением народного искусства;</a:t>
            </a:r>
          </a:p>
          <a:p>
            <a:pPr marL="0" indent="0" algn="just">
              <a:lnSpc>
                <a:spcPct val="120000"/>
              </a:lnSpc>
              <a:spcBef>
                <a:spcPts val="0"/>
              </a:spcBef>
              <a:buNone/>
            </a:pPr>
            <a:r>
              <a:rPr lang="ru-RU" sz="6400" dirty="0" smtClean="0">
                <a:cs typeface="Arial" panose="020B0604020202020204" pitchFamily="34" charset="0"/>
              </a:rPr>
              <a:t>-использовании </a:t>
            </a:r>
            <a:r>
              <a:rPr lang="ru-RU" sz="6400" dirty="0">
                <a:cs typeface="Arial" panose="020B0604020202020204" pitchFamily="34" charset="0"/>
              </a:rPr>
              <a:t>нетрадиционных приемов рисования и аппликации;</a:t>
            </a:r>
          </a:p>
          <a:p>
            <a:pPr marL="0" indent="0" algn="just">
              <a:lnSpc>
                <a:spcPct val="120000"/>
              </a:lnSpc>
              <a:spcBef>
                <a:spcPts val="0"/>
              </a:spcBef>
              <a:buNone/>
            </a:pPr>
            <a:r>
              <a:rPr lang="ru-RU" sz="6400" dirty="0" smtClean="0">
                <a:cs typeface="Arial" panose="020B0604020202020204" pitchFamily="34" charset="0"/>
              </a:rPr>
              <a:t>-использовании </a:t>
            </a:r>
            <a:r>
              <a:rPr lang="ru-RU" sz="6400" dirty="0">
                <a:cs typeface="Arial" panose="020B0604020202020204" pitchFamily="34" charset="0"/>
              </a:rPr>
              <a:t>приемов работы с природными </a:t>
            </a:r>
            <a:r>
              <a:rPr lang="ru-RU" sz="6400" dirty="0" smtClean="0">
                <a:cs typeface="Arial" panose="020B0604020202020204" pitchFamily="34" charset="0"/>
              </a:rPr>
              <a:t>материалами.</a:t>
            </a:r>
            <a:endParaRPr lang="ru-RU" sz="6400" dirty="0">
              <a:cs typeface="Arial" panose="020B0604020202020204" pitchFamily="34" charset="0"/>
            </a:endParaRPr>
          </a:p>
          <a:p>
            <a:pPr marL="0" indent="0">
              <a:lnSpc>
                <a:spcPct val="120000"/>
              </a:lnSpc>
              <a:spcBef>
                <a:spcPts val="0"/>
              </a:spcBef>
              <a:buNone/>
            </a:pPr>
            <a:r>
              <a:rPr lang="ru-RU" sz="6400" dirty="0">
                <a:cs typeface="Arial" panose="020B0604020202020204" pitchFamily="34" charset="0"/>
              </a:rPr>
              <a:t/>
            </a:r>
            <a:br>
              <a:rPr lang="ru-RU" sz="6400" dirty="0">
                <a:cs typeface="Arial" panose="020B0604020202020204" pitchFamily="34" charset="0"/>
              </a:rPr>
            </a:br>
            <a:endParaRPr lang="ru-RU" sz="6400" dirty="0"/>
          </a:p>
        </p:txBody>
      </p:sp>
    </p:spTree>
    <p:extLst>
      <p:ext uri="{BB962C8B-B14F-4D97-AF65-F5344CB8AC3E}">
        <p14:creationId xmlns:p14="http://schemas.microsoft.com/office/powerpoint/2010/main" val="4157441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28" y="281236"/>
            <a:ext cx="10515600" cy="607997"/>
          </a:xfrm>
        </p:spPr>
        <p:txBody>
          <a:bodyPr>
            <a:normAutofit fontScale="90000"/>
          </a:bodyPr>
          <a:lstStyle/>
          <a:p>
            <a:r>
              <a:rPr lang="ru-RU" b="1" dirty="0"/>
              <a:t>Практическая значимость</a:t>
            </a:r>
          </a:p>
        </p:txBody>
      </p:sp>
      <p:sp>
        <p:nvSpPr>
          <p:cNvPr id="3" name="Объект 2"/>
          <p:cNvSpPr>
            <a:spLocks noGrp="1"/>
          </p:cNvSpPr>
          <p:nvPr>
            <p:ph idx="1"/>
          </p:nvPr>
        </p:nvSpPr>
        <p:spPr>
          <a:xfrm>
            <a:off x="502640" y="1070615"/>
            <a:ext cx="11233558" cy="5707689"/>
          </a:xfrm>
        </p:spPr>
        <p:txBody>
          <a:bodyPr>
            <a:noAutofit/>
          </a:bodyPr>
          <a:lstStyle/>
          <a:p>
            <a:pPr marL="0" indent="0" algn="just">
              <a:spcBef>
                <a:spcPts val="0"/>
              </a:spcBef>
              <a:buNone/>
            </a:pPr>
            <a:r>
              <a:rPr lang="ru-RU" sz="1600" dirty="0">
                <a:cs typeface="Arial" panose="020B0604020202020204" pitchFamily="34" charset="0"/>
              </a:rPr>
              <a:t>Появились новые взгляды на организацию ежедневной деятельности педагогов с детьми.</a:t>
            </a:r>
          </a:p>
          <a:p>
            <a:pPr marL="0" indent="0" algn="just">
              <a:spcBef>
                <a:spcPts val="0"/>
              </a:spcBef>
            </a:pPr>
            <a:endParaRPr lang="ru-RU" sz="1600" dirty="0">
              <a:cs typeface="Arial" panose="020B0604020202020204" pitchFamily="34" charset="0"/>
            </a:endParaRPr>
          </a:p>
          <a:p>
            <a:pPr marL="0" indent="0" algn="just">
              <a:spcBef>
                <a:spcPts val="0"/>
              </a:spcBef>
              <a:buNone/>
            </a:pPr>
            <a:r>
              <a:rPr lang="ru-RU" sz="1600" u="sng" dirty="0">
                <a:cs typeface="Arial" panose="020B0604020202020204" pitchFamily="34" charset="0"/>
              </a:rPr>
              <a:t>В работе с детьми:</a:t>
            </a:r>
          </a:p>
          <a:p>
            <a:pPr algn="just">
              <a:spcBef>
                <a:spcPts val="0"/>
              </a:spcBef>
            </a:pPr>
            <a:r>
              <a:rPr lang="ru-RU" sz="1600" dirty="0" smtClean="0">
                <a:cs typeface="Arial" panose="020B0604020202020204" pitchFamily="34" charset="0"/>
              </a:rPr>
              <a:t>Работа позволила </a:t>
            </a:r>
            <a:r>
              <a:rPr lang="ru-RU" sz="1600" dirty="0">
                <a:cs typeface="Arial" panose="020B0604020202020204" pitchFamily="34" charset="0"/>
              </a:rPr>
              <a:t>повысить качество </a:t>
            </a:r>
            <a:r>
              <a:rPr lang="ru-RU" sz="1600" dirty="0" err="1" smtClean="0">
                <a:cs typeface="Arial" panose="020B0604020202020204" pitchFamily="34" charset="0"/>
              </a:rPr>
              <a:t>воспитательно</a:t>
            </a:r>
            <a:r>
              <a:rPr lang="ru-RU" sz="1600" dirty="0" smtClean="0">
                <a:cs typeface="Arial" panose="020B0604020202020204" pitchFamily="34" charset="0"/>
              </a:rPr>
              <a:t>-образовательной деятельности </a:t>
            </a:r>
            <a:r>
              <a:rPr lang="ru-RU" sz="1600" dirty="0">
                <a:cs typeface="Arial" panose="020B0604020202020204" pitchFamily="34" charset="0"/>
              </a:rPr>
              <a:t>с дошкольниками. У детей возрос интерес к народной культуре, активизировалось познавательное и художественно-творческое развитие, сформировались задатки нравственных качеств</a:t>
            </a:r>
            <a:r>
              <a:rPr lang="ru-RU" sz="1600" dirty="0" smtClean="0">
                <a:cs typeface="Arial" panose="020B0604020202020204" pitchFamily="34" charset="0"/>
              </a:rPr>
              <a:t>.</a:t>
            </a:r>
          </a:p>
          <a:p>
            <a:pPr algn="just">
              <a:spcBef>
                <a:spcPts val="0"/>
              </a:spcBef>
            </a:pPr>
            <a:r>
              <a:rPr lang="ru-RU" sz="1600" dirty="0" smtClean="0">
                <a:cs typeface="Arial" panose="020B0604020202020204" pitchFamily="34" charset="0"/>
              </a:rPr>
              <a:t>Произошли </a:t>
            </a:r>
            <a:r>
              <a:rPr lang="ru-RU" sz="1600" dirty="0">
                <a:cs typeface="Arial" panose="020B0604020202020204" pitchFamily="34" charset="0"/>
              </a:rPr>
              <a:t>существенные качественные изменения в сфере эмоциональной отзывчивости детей при восприятии фольклора, представлениях детей о фольклоре, их знаниях о народных играх и </a:t>
            </a:r>
            <a:r>
              <a:rPr lang="ru-RU" sz="1600" dirty="0" smtClean="0">
                <a:cs typeface="Arial" panose="020B0604020202020204" pitchFamily="34" charset="0"/>
              </a:rPr>
              <a:t>традициях;</a:t>
            </a:r>
          </a:p>
          <a:p>
            <a:pPr algn="just">
              <a:spcBef>
                <a:spcPts val="0"/>
              </a:spcBef>
            </a:pPr>
            <a:r>
              <a:rPr lang="ru-RU" sz="1600" dirty="0" smtClean="0">
                <a:cs typeface="Arial" panose="020B0604020202020204" pitchFamily="34" charset="0"/>
              </a:rPr>
              <a:t>Реализация опыта работы способствовала </a:t>
            </a:r>
            <a:r>
              <a:rPr lang="ru-RU" sz="1600" dirty="0">
                <a:cs typeface="Arial" panose="020B0604020202020204" pitchFamily="34" charset="0"/>
              </a:rPr>
              <a:t>совершенствованию процесса приобщения дошкольников к традиционной народной культуре, нравственно-патриотическому воспитанию подрастающего поколения, </a:t>
            </a:r>
            <a:r>
              <a:rPr lang="ru-RU" sz="1600" dirty="0" smtClean="0">
                <a:cs typeface="Arial" panose="020B0604020202020204" pitchFamily="34" charset="0"/>
              </a:rPr>
              <a:t>принесла </a:t>
            </a:r>
            <a:r>
              <a:rPr lang="ru-RU" sz="1600" dirty="0">
                <a:cs typeface="Arial" panose="020B0604020202020204" pitchFamily="34" charset="0"/>
              </a:rPr>
              <a:t>пользу родителям </a:t>
            </a:r>
            <a:r>
              <a:rPr lang="ru-RU" sz="1600" dirty="0" smtClean="0">
                <a:cs typeface="Arial" panose="020B0604020202020204" pitchFamily="34" charset="0"/>
              </a:rPr>
              <a:t>(занятия </a:t>
            </a:r>
            <a:r>
              <a:rPr lang="ru-RU" sz="1600" dirty="0">
                <a:cs typeface="Arial" panose="020B0604020202020204" pitchFamily="34" charset="0"/>
              </a:rPr>
              <a:t>с детьми в семейном </a:t>
            </a:r>
            <a:r>
              <a:rPr lang="ru-RU" sz="1600" dirty="0" smtClean="0">
                <a:cs typeface="Arial" panose="020B0604020202020204" pitchFamily="34" charset="0"/>
              </a:rPr>
              <a:t>кругу).</a:t>
            </a:r>
            <a:endParaRPr lang="ru-RU" sz="1600" dirty="0">
              <a:cs typeface="Arial" panose="020B0604020202020204" pitchFamily="34" charset="0"/>
            </a:endParaRPr>
          </a:p>
          <a:p>
            <a:pPr marL="0" indent="0" algn="just">
              <a:spcBef>
                <a:spcPts val="0"/>
              </a:spcBef>
              <a:buNone/>
            </a:pPr>
            <a:r>
              <a:rPr lang="ru-RU" sz="1600" u="sng" dirty="0" smtClean="0">
                <a:cs typeface="Arial" panose="020B0604020202020204" pitchFamily="34" charset="0"/>
              </a:rPr>
              <a:t>В работе с педагогами:</a:t>
            </a:r>
          </a:p>
          <a:p>
            <a:pPr algn="just">
              <a:spcBef>
                <a:spcPts val="0"/>
              </a:spcBef>
            </a:pPr>
            <a:r>
              <a:rPr lang="ru-RU" sz="1600" dirty="0" smtClean="0">
                <a:cs typeface="Arial" panose="020B0604020202020204" pitchFamily="34" charset="0"/>
              </a:rPr>
              <a:t>Разработано </a:t>
            </a:r>
            <a:r>
              <a:rPr lang="ru-RU" sz="1600" dirty="0">
                <a:cs typeface="Arial" panose="020B0604020202020204" pitchFamily="34" charset="0"/>
              </a:rPr>
              <a:t>перспективное планирование по </a:t>
            </a:r>
            <a:r>
              <a:rPr lang="ru-RU" sz="1600" dirty="0" smtClean="0">
                <a:cs typeface="Arial" panose="020B0604020202020204" pitchFamily="34" charset="0"/>
              </a:rPr>
              <a:t>теме опыта </a:t>
            </a:r>
            <a:r>
              <a:rPr lang="ru-RU" sz="1600" dirty="0">
                <a:cs typeface="Arial" panose="020B0604020202020204" pitchFamily="34" charset="0"/>
              </a:rPr>
              <a:t>в работе с детьми разных возрастных подгрупп.</a:t>
            </a:r>
          </a:p>
          <a:p>
            <a:pPr algn="just">
              <a:spcBef>
                <a:spcPts val="0"/>
              </a:spcBef>
            </a:pPr>
            <a:r>
              <a:rPr lang="ru-RU" sz="1600" dirty="0">
                <a:cs typeface="Arial" panose="020B0604020202020204" pitchFamily="34" charset="0"/>
              </a:rPr>
              <a:t>Сформировано умение самостоятельно моделировать организационно – педагогическую деятельность, опираясь на теоретические знания и практические умения и навыки</a:t>
            </a:r>
            <a:r>
              <a:rPr lang="ru-RU" sz="1600" dirty="0" smtClean="0">
                <a:cs typeface="Arial" panose="020B0604020202020204" pitchFamily="34" charset="0"/>
              </a:rPr>
              <a:t>.</a:t>
            </a:r>
          </a:p>
          <a:p>
            <a:pPr algn="just">
              <a:spcBef>
                <a:spcPts val="0"/>
              </a:spcBef>
            </a:pPr>
            <a:r>
              <a:rPr lang="ru-RU" sz="1600" dirty="0" smtClean="0">
                <a:cs typeface="Arial" panose="020B0604020202020204" pitchFamily="34" charset="0"/>
              </a:rPr>
              <a:t>Материалы опыта работы </a:t>
            </a:r>
            <a:r>
              <a:rPr lang="ru-RU" sz="1600" dirty="0">
                <a:cs typeface="Arial" panose="020B0604020202020204" pitchFamily="34" charset="0"/>
              </a:rPr>
              <a:t>могут использоваться воспитателями, музыкальными руководителями, педагогами дополнительного образования дошкольных учреждений</a:t>
            </a:r>
            <a:r>
              <a:rPr lang="ru-RU" sz="1600" dirty="0" smtClean="0">
                <a:cs typeface="Arial" panose="020B0604020202020204" pitchFamily="34" charset="0"/>
              </a:rPr>
              <a:t>.</a:t>
            </a:r>
          </a:p>
          <a:p>
            <a:pPr marL="0" indent="0" algn="just">
              <a:spcBef>
                <a:spcPts val="0"/>
              </a:spcBef>
              <a:buNone/>
            </a:pPr>
            <a:endParaRPr lang="ru-RU" sz="1600" dirty="0" smtClean="0">
              <a:cs typeface="Arial" panose="020B0604020202020204" pitchFamily="34" charset="0"/>
            </a:endParaRPr>
          </a:p>
          <a:p>
            <a:pPr marL="0" indent="0" algn="just">
              <a:spcBef>
                <a:spcPts val="0"/>
              </a:spcBef>
              <a:buNone/>
            </a:pPr>
            <a:r>
              <a:rPr lang="ru-RU" sz="1600" u="sng" dirty="0">
                <a:cs typeface="Arial" panose="020B0604020202020204" pitchFamily="34" charset="0"/>
              </a:rPr>
              <a:t>Трансляция опыта </a:t>
            </a:r>
            <a:r>
              <a:rPr lang="ru-RU" sz="1600" u="sng" dirty="0" smtClean="0">
                <a:cs typeface="Arial" panose="020B0604020202020204" pitchFamily="34" charset="0"/>
              </a:rPr>
              <a:t>работы:</a:t>
            </a:r>
            <a:endParaRPr lang="ru-RU" sz="1600" u="sng" dirty="0">
              <a:cs typeface="Arial" panose="020B0604020202020204" pitchFamily="34" charset="0"/>
            </a:endParaRPr>
          </a:p>
          <a:p>
            <a:pPr marL="0" indent="0" algn="just">
              <a:spcBef>
                <a:spcPts val="0"/>
              </a:spcBef>
              <a:buNone/>
            </a:pPr>
            <a:r>
              <a:rPr lang="ru-RU" sz="1600" dirty="0" smtClean="0">
                <a:cs typeface="Arial" panose="020B0604020202020204" pitchFamily="34" charset="0"/>
              </a:rPr>
              <a:t>В </a:t>
            </a:r>
            <a:r>
              <a:rPr lang="ru-RU" sz="1600" dirty="0">
                <a:cs typeface="Arial" panose="020B0604020202020204" pitchFamily="34" charset="0"/>
              </a:rPr>
              <a:t>рамках реализации </a:t>
            </a:r>
            <a:r>
              <a:rPr lang="ru-RU" sz="1600" dirty="0" smtClean="0">
                <a:cs typeface="Arial" panose="020B0604020202020204" pitchFamily="34" charset="0"/>
              </a:rPr>
              <a:t>опыта работы совместно </a:t>
            </a:r>
            <a:r>
              <a:rPr lang="ru-RU" sz="1600" dirty="0">
                <a:cs typeface="Arial" panose="020B0604020202020204" pitchFamily="34" charset="0"/>
              </a:rPr>
              <a:t>с родителями </a:t>
            </a:r>
            <a:r>
              <a:rPr lang="ru-RU" sz="1600" dirty="0" smtClean="0">
                <a:cs typeface="Arial" panose="020B0604020202020204" pitchFamily="34" charset="0"/>
              </a:rPr>
              <a:t>был </a:t>
            </a:r>
            <a:r>
              <a:rPr lang="ru-RU" sz="1600" dirty="0">
                <a:cs typeface="Arial" panose="020B0604020202020204" pitchFamily="34" charset="0"/>
              </a:rPr>
              <a:t>создан мини – музей </a:t>
            </a:r>
            <a:r>
              <a:rPr lang="ru-RU" sz="1600" dirty="0" smtClean="0">
                <a:cs typeface="Arial" panose="020B0604020202020204" pitchFamily="34" charset="0"/>
              </a:rPr>
              <a:t>народного творчества, </a:t>
            </a:r>
            <a:r>
              <a:rPr lang="ru-RU" sz="1600" dirty="0">
                <a:cs typeface="Arial" panose="020B0604020202020204" pitchFamily="34" charset="0"/>
              </a:rPr>
              <a:t>оснащённый реальными предметами быта, русскими народными инструментами, </a:t>
            </a:r>
            <a:r>
              <a:rPr lang="ru-RU" sz="1600" dirty="0" smtClean="0">
                <a:cs typeface="Arial" panose="020B0604020202020204" pitchFamily="34" charset="0"/>
              </a:rPr>
              <a:t>проведены конкурсы «Игрушка-самоделка», «Птичка-невеличка», для которых родители своими руками изготавливали игрушки, были </a:t>
            </a:r>
            <a:r>
              <a:rPr lang="ru-RU" sz="1600" dirty="0">
                <a:cs typeface="Arial" panose="020B0604020202020204" pitchFamily="34" charset="0"/>
              </a:rPr>
              <a:t>оформлены в группах фольклорные уголки с игрушками – персонажами фольклорных произведений.</a:t>
            </a:r>
          </a:p>
        </p:txBody>
      </p:sp>
    </p:spTree>
    <p:extLst>
      <p:ext uri="{BB962C8B-B14F-4D97-AF65-F5344CB8AC3E}">
        <p14:creationId xmlns:p14="http://schemas.microsoft.com/office/powerpoint/2010/main" val="768362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978" y="272848"/>
            <a:ext cx="10515600" cy="482162"/>
          </a:xfrm>
        </p:spPr>
        <p:txBody>
          <a:bodyPr>
            <a:normAutofit fontScale="90000"/>
          </a:bodyPr>
          <a:lstStyle/>
          <a:p>
            <a:pPr lvl="0">
              <a:lnSpc>
                <a:spcPts val="4800"/>
              </a:lnSpc>
              <a:spcBef>
                <a:spcPts val="0"/>
              </a:spcBef>
            </a:pPr>
            <a:r>
              <a:rPr lang="ru-RU" b="1" dirty="0" smtClean="0"/>
              <a:t/>
            </a:r>
            <a:br>
              <a:rPr lang="ru-RU" b="1" dirty="0" smtClean="0"/>
            </a:br>
            <a:r>
              <a:rPr lang="ru-RU" b="1" dirty="0" smtClean="0"/>
              <a:t>Технологичность</a:t>
            </a:r>
            <a:r>
              <a:rPr lang="ru-RU" sz="4900" dirty="0">
                <a:solidFill>
                  <a:prstClr val="black"/>
                </a:solidFill>
                <a:latin typeface="Arial" panose="020B0604020202020204" pitchFamily="34" charset="0"/>
                <a:ea typeface="+mn-ea"/>
                <a:cs typeface="Arial" panose="020B0604020202020204" pitchFamily="34" charset="0"/>
              </a:rPr>
              <a:t/>
            </a:r>
            <a:br>
              <a:rPr lang="ru-RU" sz="4900" dirty="0">
                <a:solidFill>
                  <a:prstClr val="black"/>
                </a:solidFill>
                <a:latin typeface="Arial" panose="020B0604020202020204" pitchFamily="34" charset="0"/>
                <a:ea typeface="+mn-ea"/>
                <a:cs typeface="Arial" panose="020B0604020202020204" pitchFamily="34" charset="0"/>
              </a:rPr>
            </a:br>
            <a:endParaRPr lang="ru-RU" sz="4900" dirty="0"/>
          </a:p>
        </p:txBody>
      </p:sp>
      <p:sp>
        <p:nvSpPr>
          <p:cNvPr id="3" name="Объект 2"/>
          <p:cNvSpPr>
            <a:spLocks noGrp="1"/>
          </p:cNvSpPr>
          <p:nvPr>
            <p:ph idx="1"/>
          </p:nvPr>
        </p:nvSpPr>
        <p:spPr>
          <a:xfrm>
            <a:off x="561362" y="827334"/>
            <a:ext cx="11191613" cy="5799969"/>
          </a:xfrm>
        </p:spPr>
        <p:txBody>
          <a:bodyPr>
            <a:normAutofit fontScale="47500" lnSpcReduction="20000"/>
          </a:bodyPr>
          <a:lstStyle/>
          <a:p>
            <a:pPr marL="0" indent="180000" algn="just">
              <a:spcBef>
                <a:spcPts val="0"/>
              </a:spcBef>
              <a:buNone/>
            </a:pPr>
            <a:r>
              <a:rPr lang="ru-RU" sz="3000" dirty="0" smtClean="0">
                <a:latin typeface="Arial" panose="020B0604020202020204" pitchFamily="34" charset="0"/>
                <a:cs typeface="Arial" panose="020B0604020202020204" pitchFamily="34" charset="0"/>
              </a:rPr>
              <a:t>Диагностический инструментарий соответствует теме опыта. Чтобы </a:t>
            </a:r>
            <a:r>
              <a:rPr lang="ru-RU" sz="3000" dirty="0">
                <a:latin typeface="Arial" panose="020B0604020202020204" pitchFamily="34" charset="0"/>
                <a:cs typeface="Arial" panose="020B0604020202020204" pitchFamily="34" charset="0"/>
              </a:rPr>
              <a:t>выявить результативность нашей работы по теме мы воспользовались диагностической картой </a:t>
            </a:r>
            <a:r>
              <a:rPr lang="ru-RU" sz="3000" dirty="0" smtClean="0">
                <a:latin typeface="Arial" panose="020B0604020202020204" pitchFamily="34" charset="0"/>
                <a:cs typeface="Arial" panose="020B0604020202020204" pitchFamily="34" charset="0"/>
              </a:rPr>
              <a:t>«Приобщение детей к истокам русской народной культуры».</a:t>
            </a:r>
          </a:p>
          <a:p>
            <a:pPr marL="0" indent="180000" algn="just">
              <a:spcBef>
                <a:spcPts val="0"/>
              </a:spcBef>
              <a:buNone/>
            </a:pPr>
            <a:r>
              <a:rPr lang="ru-RU" sz="3000" dirty="0" smtClean="0">
                <a:latin typeface="Arial" panose="020B0604020202020204" pitchFamily="34" charset="0"/>
                <a:cs typeface="Arial" panose="020B0604020202020204" pitchFamily="34" charset="0"/>
              </a:rPr>
              <a:t>Результаты по каждому показателю были зафиксированы в таблице.</a:t>
            </a:r>
          </a:p>
          <a:p>
            <a:pPr marL="0" indent="180000" algn="just">
              <a:spcBef>
                <a:spcPts val="0"/>
              </a:spcBef>
              <a:buNone/>
            </a:pPr>
            <a:r>
              <a:rPr lang="ru-RU" sz="3000" dirty="0" smtClean="0">
                <a:latin typeface="Arial" panose="020B0604020202020204" pitchFamily="34" charset="0"/>
                <a:cs typeface="Arial" panose="020B0604020202020204" pitchFamily="34" charset="0"/>
              </a:rPr>
              <a:t>Также дополнительно в </a:t>
            </a:r>
            <a:r>
              <a:rPr lang="ru-RU" sz="3000" dirty="0">
                <a:latin typeface="Arial" panose="020B0604020202020204" pitchFamily="34" charset="0"/>
                <a:cs typeface="Arial" panose="020B0604020202020204" pitchFamily="34" charset="0"/>
              </a:rPr>
              <a:t>процессе диагностики широко использовалось </a:t>
            </a:r>
            <a:r>
              <a:rPr lang="ru-RU" sz="3000" dirty="0" smtClean="0">
                <a:latin typeface="Arial" panose="020B0604020202020204" pitchFamily="34" charset="0"/>
                <a:cs typeface="Arial" panose="020B0604020202020204" pitchFamily="34" charset="0"/>
              </a:rPr>
              <a:t>систематическое </a:t>
            </a:r>
            <a:r>
              <a:rPr lang="ru-RU" sz="3000" dirty="0">
                <a:latin typeface="Arial" panose="020B0604020202020204" pitchFamily="34" charset="0"/>
                <a:cs typeface="Arial" panose="020B0604020202020204" pitchFamily="34" charset="0"/>
              </a:rPr>
              <a:t>наблюдение за поведением детей в разных видах деятельности (игры, общение со взрослыми и сверстниками, изобразительная, конструктивная, театрализованная, музыкальная, элементарная трудовая деятельность и др.) Такие наблюдения нужны для того, чтобы проникнуть во внутренний мир каждого ребенка, определить уровень освоения им знаний по народной культуре. </a:t>
            </a:r>
          </a:p>
          <a:p>
            <a:pPr marL="0" indent="180000" algn="just">
              <a:spcBef>
                <a:spcPts val="0"/>
              </a:spcBef>
              <a:buNone/>
            </a:pPr>
            <a:r>
              <a:rPr lang="ru-RU" sz="3000" dirty="0">
                <a:latin typeface="Arial" panose="020B0604020202020204" pitchFamily="34" charset="0"/>
                <a:cs typeface="Arial" panose="020B0604020202020204" pitchFamily="34" charset="0"/>
              </a:rPr>
              <a:t>Индивидуальные беседы с использованием детской литературы, предметных и сюжетных картинок, сохранение и анализ продуктов детского творчества, игровые приемы дали нам возможность получить достоверные данные о накопленном опыте детей и сделать вывод об успешности проведенной работы в развитии детей. </a:t>
            </a:r>
          </a:p>
          <a:p>
            <a:pPr marL="0" indent="180000" algn="just">
              <a:spcBef>
                <a:spcPts val="0"/>
              </a:spcBef>
              <a:buNone/>
            </a:pPr>
            <a:r>
              <a:rPr lang="ru-RU" sz="3000" dirty="0">
                <a:latin typeface="Arial" panose="020B0604020202020204" pitchFamily="34" charset="0"/>
                <a:cs typeface="Arial" panose="020B0604020202020204" pitchFamily="34" charset="0"/>
              </a:rPr>
              <a:t>Таким образом, педагогическая оценка помогла выстроить весь педагогический процесс наиболее эффективно с точки зрения развития каждого ребенка и всех групп детей в целом. Она дала возможность творчески подходить к обучению и воспитанию, получить хорошие результаты работы</a:t>
            </a:r>
            <a:r>
              <a:rPr lang="ru-RU" sz="3000" dirty="0" smtClean="0">
                <a:latin typeface="Arial" panose="020B0604020202020204" pitchFamily="34" charset="0"/>
                <a:cs typeface="Arial" panose="020B0604020202020204" pitchFamily="34" charset="0"/>
              </a:rPr>
              <a:t>.</a:t>
            </a:r>
          </a:p>
          <a:p>
            <a:pPr marL="0" indent="180000" algn="just">
              <a:spcBef>
                <a:spcPts val="0"/>
              </a:spcBef>
              <a:buNone/>
            </a:pPr>
            <a:r>
              <a:rPr lang="ru-RU" sz="3000" dirty="0" smtClean="0">
                <a:latin typeface="Arial" panose="020B0604020202020204" pitchFamily="34" charset="0"/>
                <a:cs typeface="Arial" panose="020B0604020202020204" pitchFamily="34" charset="0"/>
              </a:rPr>
              <a:t>Структура полностью выдержана. Используемые формы и методы реализации опыта работы были достаточно результативны.</a:t>
            </a:r>
          </a:p>
          <a:p>
            <a:pPr marL="0" indent="0">
              <a:spcBef>
                <a:spcPts val="0"/>
              </a:spcBef>
              <a:buNone/>
            </a:pPr>
            <a:r>
              <a:rPr lang="ru-RU" sz="3000" u="sng" dirty="0">
                <a:latin typeface="Arial" panose="020B0604020202020204" pitchFamily="34" charset="0"/>
                <a:cs typeface="Arial" panose="020B0604020202020204" pitchFamily="34" charset="0"/>
              </a:rPr>
              <a:t>Формы образовательной работы с детьми: </a:t>
            </a:r>
          </a:p>
          <a:p>
            <a:pPr marL="0" indent="0">
              <a:spcBef>
                <a:spcPts val="0"/>
              </a:spcBef>
            </a:pPr>
            <a:endParaRPr lang="ru-RU" sz="3000" dirty="0">
              <a:latin typeface="Arial" panose="020B0604020202020204" pitchFamily="34" charset="0"/>
              <a:cs typeface="Arial" panose="020B0604020202020204" pitchFamily="34" charset="0"/>
            </a:endParaRPr>
          </a:p>
          <a:p>
            <a:pPr marL="0" indent="0">
              <a:spcBef>
                <a:spcPts val="0"/>
              </a:spcBef>
            </a:pPr>
            <a:r>
              <a:rPr lang="ru-RU" sz="3000" dirty="0">
                <a:latin typeface="Arial" panose="020B0604020202020204" pitchFamily="34" charset="0"/>
                <a:cs typeface="Arial" panose="020B0604020202020204" pitchFamily="34" charset="0"/>
              </a:rPr>
              <a:t>Создание атмосферы национального быта;</a:t>
            </a:r>
          </a:p>
          <a:p>
            <a:pPr marL="0" indent="0">
              <a:spcBef>
                <a:spcPts val="0"/>
              </a:spcBef>
            </a:pPr>
            <a:r>
              <a:rPr lang="ru-RU" sz="3000" dirty="0">
                <a:latin typeface="Arial" panose="020B0604020202020204" pitchFamily="34" charset="0"/>
                <a:cs typeface="Arial" panose="020B0604020202020204" pitchFamily="34" charset="0"/>
              </a:rPr>
              <a:t>Широкое использование фольклора (сказок, песен, частушек, пословиц, поговорок и т.д.);</a:t>
            </a:r>
          </a:p>
          <a:p>
            <a:pPr marL="0" indent="0">
              <a:spcBef>
                <a:spcPts val="0"/>
              </a:spcBef>
            </a:pPr>
            <a:r>
              <a:rPr lang="ru-RU" sz="3000" dirty="0">
                <a:latin typeface="Arial" panose="020B0604020202020204" pitchFamily="34" charset="0"/>
                <a:cs typeface="Arial" panose="020B0604020202020204" pitchFamily="34" charset="0"/>
              </a:rPr>
              <a:t>Знакомство с традиционными и обрядовыми праздниками;</a:t>
            </a:r>
          </a:p>
          <a:p>
            <a:pPr marL="0" indent="0">
              <a:spcBef>
                <a:spcPts val="0"/>
              </a:spcBef>
            </a:pPr>
            <a:r>
              <a:rPr lang="ru-RU" sz="3000" dirty="0">
                <a:latin typeface="Arial" panose="020B0604020202020204" pitchFamily="34" charset="0"/>
                <a:cs typeface="Arial" panose="020B0604020202020204" pitchFamily="34" charset="0"/>
              </a:rPr>
              <a:t>Знакомство с народным искусством;</a:t>
            </a:r>
          </a:p>
          <a:p>
            <a:pPr marL="0" indent="0">
              <a:spcBef>
                <a:spcPts val="0"/>
              </a:spcBef>
            </a:pPr>
            <a:r>
              <a:rPr lang="ru-RU" sz="3000" dirty="0">
                <a:latin typeface="Arial" panose="020B0604020202020204" pitchFamily="34" charset="0"/>
                <a:cs typeface="Arial" panose="020B0604020202020204" pitchFamily="34" charset="0"/>
              </a:rPr>
              <a:t>Знакомство с русскими народными играми.</a:t>
            </a:r>
          </a:p>
          <a:p>
            <a:pPr marL="0" indent="0">
              <a:buNone/>
            </a:pPr>
            <a:r>
              <a:rPr lang="ru-RU" sz="3000" u="sng" dirty="0" smtClean="0">
                <a:latin typeface="Arial" panose="020B0604020202020204" pitchFamily="34" charset="0"/>
                <a:cs typeface="Arial" panose="020B0604020202020204" pitchFamily="34" charset="0"/>
              </a:rPr>
              <a:t>Методы </a:t>
            </a:r>
            <a:r>
              <a:rPr lang="ru-RU" sz="3000" u="sng" dirty="0">
                <a:latin typeface="Arial" panose="020B0604020202020204" pitchFamily="34" charset="0"/>
                <a:cs typeface="Arial" panose="020B0604020202020204" pitchFamily="34" charset="0"/>
              </a:rPr>
              <a:t>и приемы работы по ознакомлению детей с русским народным творчеством </a:t>
            </a:r>
            <a:r>
              <a:rPr lang="ru-RU" sz="3000" u="sng" dirty="0" smtClean="0">
                <a:latin typeface="Arial" panose="020B0604020202020204" pitchFamily="34" charset="0"/>
                <a:cs typeface="Arial" panose="020B0604020202020204" pitchFamily="34" charset="0"/>
              </a:rPr>
              <a:t>:</a:t>
            </a:r>
            <a:endParaRPr lang="ru-RU" sz="3000" u="sng" dirty="0">
              <a:latin typeface="Arial" panose="020B0604020202020204" pitchFamily="34" charset="0"/>
              <a:cs typeface="Arial" panose="020B0604020202020204" pitchFamily="34" charset="0"/>
            </a:endParaRPr>
          </a:p>
          <a:p>
            <a:pPr marL="0" indent="0">
              <a:spcBef>
                <a:spcPts val="0"/>
              </a:spcBef>
            </a:pPr>
            <a:endParaRPr lang="ru-RU" sz="3000" dirty="0">
              <a:latin typeface="Arial" panose="020B0604020202020204" pitchFamily="34" charset="0"/>
              <a:cs typeface="Arial" panose="020B0604020202020204" pitchFamily="34" charset="0"/>
            </a:endParaRPr>
          </a:p>
          <a:p>
            <a:pPr marL="0" indent="0">
              <a:spcBef>
                <a:spcPts val="0"/>
              </a:spcBef>
            </a:pPr>
            <a:r>
              <a:rPr lang="ru-RU" sz="3000" dirty="0">
                <a:latin typeface="Arial" panose="020B0604020202020204" pitchFamily="34" charset="0"/>
                <a:cs typeface="Arial" panose="020B0604020202020204" pitchFamily="34" charset="0"/>
              </a:rPr>
              <a:t>Заучивание </a:t>
            </a:r>
            <a:r>
              <a:rPr lang="ru-RU" sz="3000" dirty="0" err="1">
                <a:latin typeface="Arial" panose="020B0604020202020204" pitchFamily="34" charset="0"/>
                <a:cs typeface="Arial" panose="020B0604020202020204" pitchFamily="34" charset="0"/>
              </a:rPr>
              <a:t>потешек</a:t>
            </a:r>
            <a:r>
              <a:rPr lang="ru-RU" sz="3000" dirty="0">
                <a:latin typeface="Arial" panose="020B0604020202020204" pitchFamily="34" charset="0"/>
                <a:cs typeface="Arial" panose="020B0604020202020204" pitchFamily="34" charset="0"/>
              </a:rPr>
              <a:t>, прибауток, </a:t>
            </a:r>
            <a:r>
              <a:rPr lang="ru-RU" sz="3000" dirty="0" err="1">
                <a:latin typeface="Arial" panose="020B0604020202020204" pitchFamily="34" charset="0"/>
                <a:cs typeface="Arial" panose="020B0604020202020204" pitchFamily="34" charset="0"/>
              </a:rPr>
              <a:t>закличек</a:t>
            </a:r>
            <a:r>
              <a:rPr lang="ru-RU" sz="3000" dirty="0">
                <a:latin typeface="Arial" panose="020B0604020202020204" pitchFamily="34" charset="0"/>
                <a:cs typeface="Arial" panose="020B0604020202020204" pitchFamily="34" charset="0"/>
              </a:rPr>
              <a:t>.</a:t>
            </a:r>
          </a:p>
          <a:p>
            <a:pPr marL="0" indent="0">
              <a:spcBef>
                <a:spcPts val="0"/>
              </a:spcBef>
            </a:pPr>
            <a:r>
              <a:rPr lang="ru-RU" sz="3000" dirty="0">
                <a:latin typeface="Arial" panose="020B0604020202020204" pitchFamily="34" charset="0"/>
                <a:cs typeface="Arial" panose="020B0604020202020204" pitchFamily="34" charset="0"/>
              </a:rPr>
              <a:t>Использование пословиц, загадок, поговорок.</a:t>
            </a:r>
          </a:p>
          <a:p>
            <a:pPr marL="0" indent="0">
              <a:spcBef>
                <a:spcPts val="0"/>
              </a:spcBef>
            </a:pPr>
            <a:r>
              <a:rPr lang="ru-RU" sz="3000" dirty="0">
                <a:latin typeface="Arial" panose="020B0604020202020204" pitchFamily="34" charset="0"/>
                <a:cs typeface="Arial" panose="020B0604020202020204" pitchFamily="34" charset="0"/>
              </a:rPr>
              <a:t>Чтение художественной литературы.</a:t>
            </a:r>
          </a:p>
          <a:p>
            <a:pPr marL="0" indent="0">
              <a:spcBef>
                <a:spcPts val="0"/>
              </a:spcBef>
            </a:pPr>
            <a:r>
              <a:rPr lang="ru-RU" sz="3000" dirty="0">
                <a:latin typeface="Arial" panose="020B0604020202020204" pitchFamily="34" charset="0"/>
                <a:cs typeface="Arial" panose="020B0604020202020204" pitchFamily="34" charset="0"/>
              </a:rPr>
              <a:t>Использование пальчиковых игр, русских народных песен и танцев.</a:t>
            </a:r>
          </a:p>
          <a:p>
            <a:pPr marL="0" indent="0">
              <a:spcBef>
                <a:spcPts val="0"/>
              </a:spcBef>
            </a:pPr>
            <a:r>
              <a:rPr lang="ru-RU" sz="3000" dirty="0">
                <a:latin typeface="Arial" panose="020B0604020202020204" pitchFamily="34" charset="0"/>
                <a:cs typeface="Arial" panose="020B0604020202020204" pitchFamily="34" charset="0"/>
              </a:rPr>
              <a:t>Проведение русских народных игр.</a:t>
            </a:r>
          </a:p>
          <a:p>
            <a:pPr marL="0" indent="0">
              <a:spcBef>
                <a:spcPts val="0"/>
              </a:spcBef>
            </a:pPr>
            <a:r>
              <a:rPr lang="ru-RU" sz="3000" dirty="0">
                <a:latin typeface="Arial" panose="020B0604020202020204" pitchFamily="34" charset="0"/>
                <a:cs typeface="Arial" panose="020B0604020202020204" pitchFamily="34" charset="0"/>
              </a:rPr>
              <a:t>Использование русских народных костюмов в праздниках и самостоятельной деятельности.</a:t>
            </a:r>
          </a:p>
          <a:p>
            <a:pPr marL="0" indent="0">
              <a:spcBef>
                <a:spcPts val="0"/>
              </a:spcBef>
            </a:pPr>
            <a:r>
              <a:rPr lang="ru-RU" sz="3000" dirty="0">
                <a:latin typeface="Arial" panose="020B0604020202020204" pitchFamily="34" charset="0"/>
                <a:cs typeface="Arial" panose="020B0604020202020204" pitchFamily="34" charset="0"/>
              </a:rPr>
              <a:t>Применение игрушек и изделий народных промыслов.</a:t>
            </a:r>
          </a:p>
          <a:p>
            <a:pPr marL="0" indent="0">
              <a:spcBef>
                <a:spcPts val="0"/>
              </a:spcBef>
            </a:pPr>
            <a:r>
              <a:rPr lang="ru-RU" sz="3000" dirty="0">
                <a:latin typeface="Arial" panose="020B0604020202020204" pitchFamily="34" charset="0"/>
                <a:cs typeface="Arial" panose="020B0604020202020204" pitchFamily="34" charset="0"/>
              </a:rPr>
              <a:t>Представление кукольного театра.</a:t>
            </a:r>
          </a:p>
          <a:p>
            <a:pPr marL="0" indent="0">
              <a:spcBef>
                <a:spcPts val="0"/>
              </a:spcBef>
            </a:pPr>
            <a:r>
              <a:rPr lang="ru-RU" sz="3000" dirty="0">
                <a:latin typeface="Arial" panose="020B0604020202020204" pitchFamily="34" charset="0"/>
                <a:cs typeface="Arial" panose="020B0604020202020204" pitchFamily="34" charset="0"/>
              </a:rPr>
              <a:t>Разыгрывание сценок и эпизодов сказок.</a:t>
            </a:r>
          </a:p>
          <a:p>
            <a:pPr marL="0" indent="0">
              <a:spcBef>
                <a:spcPts val="0"/>
              </a:spcBef>
            </a:pPr>
            <a:r>
              <a:rPr lang="ru-RU" sz="3000" dirty="0">
                <a:latin typeface="Arial" panose="020B0604020202020204" pitchFamily="34" charset="0"/>
                <a:cs typeface="Arial" panose="020B0604020202020204" pitchFamily="34" charset="0"/>
              </a:rPr>
              <a:t>Рассказ о народных обычаях и традициях.</a:t>
            </a:r>
          </a:p>
          <a:p>
            <a:pPr marL="0" indent="0">
              <a:spcBef>
                <a:spcPts val="0"/>
              </a:spcBef>
            </a:pPr>
            <a:r>
              <a:rPr lang="ru-RU" sz="3000" dirty="0">
                <a:latin typeface="Arial" panose="020B0604020202020204" pitchFamily="34" charset="0"/>
                <a:cs typeface="Arial" panose="020B0604020202020204" pitchFamily="34" charset="0"/>
              </a:rPr>
              <a:t>Рассматривание иллюстраций о русском быте.</a:t>
            </a:r>
          </a:p>
          <a:p>
            <a:pPr marL="0" indent="0">
              <a:spcBef>
                <a:spcPts val="0"/>
              </a:spcBef>
            </a:pPr>
            <a:r>
              <a:rPr lang="ru-RU" sz="3000" dirty="0">
                <a:latin typeface="Arial" panose="020B0604020202020204" pitchFamily="34" charset="0"/>
                <a:cs typeface="Arial" panose="020B0604020202020204" pitchFamily="34" charset="0"/>
              </a:rPr>
              <a:t>Беседы, вопросы, </a:t>
            </a:r>
            <a:r>
              <a:rPr lang="ru-RU" sz="3000" dirty="0" smtClean="0">
                <a:latin typeface="Arial" panose="020B0604020202020204" pitchFamily="34" charset="0"/>
                <a:cs typeface="Arial" panose="020B0604020202020204" pitchFamily="34" charset="0"/>
              </a:rPr>
              <a:t>разъяснения</a:t>
            </a:r>
          </a:p>
          <a:p>
            <a:pPr marL="0" indent="0">
              <a:spcBef>
                <a:spcPts val="0"/>
              </a:spcBef>
              <a:buNone/>
            </a:pPr>
            <a:endParaRPr lang="ru-RU" sz="3000"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562180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15051"/>
          </a:xfrm>
        </p:spPr>
        <p:txBody>
          <a:bodyPr>
            <a:noAutofit/>
          </a:bodyPr>
          <a:lstStyle/>
          <a:p>
            <a:r>
              <a:rPr lang="ru-RU" sz="4000" b="1" dirty="0" smtClean="0"/>
              <a:t>Востребованность</a:t>
            </a:r>
            <a:endParaRPr lang="ru-RU" sz="4000" b="1" dirty="0"/>
          </a:p>
        </p:txBody>
      </p:sp>
      <p:sp>
        <p:nvSpPr>
          <p:cNvPr id="3" name="Объект 2"/>
          <p:cNvSpPr>
            <a:spLocks noGrp="1"/>
          </p:cNvSpPr>
          <p:nvPr>
            <p:ph idx="1"/>
          </p:nvPr>
        </p:nvSpPr>
        <p:spPr>
          <a:xfrm>
            <a:off x="586531" y="1015068"/>
            <a:ext cx="10515600" cy="4239106"/>
          </a:xfrm>
        </p:spPr>
        <p:txBody>
          <a:bodyPr>
            <a:normAutofit/>
          </a:bodyPr>
          <a:lstStyle/>
          <a:p>
            <a:pPr algn="just"/>
            <a:r>
              <a:rPr lang="ru-RU" sz="1800" dirty="0" smtClean="0">
                <a:cs typeface="Arial" panose="020B0604020202020204" pitchFamily="34" charset="0"/>
              </a:rPr>
              <a:t>С результатами проведенной работы выступала на педагогическом совете, на котором опыт был одобрен и рекомендован к распространению.</a:t>
            </a:r>
          </a:p>
          <a:p>
            <a:pPr algn="just"/>
            <a:r>
              <a:rPr lang="ru-RU" sz="1800" dirty="0" smtClean="0">
                <a:cs typeface="Arial" panose="020B0604020202020204" pitchFamily="34" charset="0"/>
              </a:rPr>
              <a:t>Распространение опыта осуществляется на базе МДОУ «Детский сад № 44» (консультации, мастер-классы, круглые столы).</a:t>
            </a:r>
            <a:endParaRPr lang="ru-RU" sz="1800" dirty="0">
              <a:cs typeface="Arial" panose="020B0604020202020204" pitchFamily="34" charset="0"/>
            </a:endParaRPr>
          </a:p>
        </p:txBody>
      </p:sp>
    </p:spTree>
    <p:extLst>
      <p:ext uri="{BB962C8B-B14F-4D97-AF65-F5344CB8AC3E}">
        <p14:creationId xmlns:p14="http://schemas.microsoft.com/office/powerpoint/2010/main" val="466669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25444"/>
          </a:xfrm>
        </p:spPr>
        <p:txBody>
          <a:bodyPr>
            <a:normAutofit/>
          </a:bodyPr>
          <a:lstStyle/>
          <a:p>
            <a:r>
              <a:rPr lang="ru-RU" sz="4000" b="1" dirty="0" smtClean="0"/>
              <a:t>Актуальность</a:t>
            </a:r>
            <a:endParaRPr lang="ru-RU" sz="4000" b="1" dirty="0"/>
          </a:p>
        </p:txBody>
      </p:sp>
      <p:sp>
        <p:nvSpPr>
          <p:cNvPr id="3" name="Объект 2"/>
          <p:cNvSpPr>
            <a:spLocks noGrp="1"/>
          </p:cNvSpPr>
          <p:nvPr>
            <p:ph idx="1"/>
          </p:nvPr>
        </p:nvSpPr>
        <p:spPr>
          <a:xfrm>
            <a:off x="662031" y="1330675"/>
            <a:ext cx="10515600" cy="4351338"/>
          </a:xfrm>
        </p:spPr>
        <p:txBody>
          <a:bodyPr>
            <a:normAutofit/>
          </a:bodyPr>
          <a:lstStyle/>
          <a:p>
            <a:pPr marL="0" indent="360000" algn="just">
              <a:lnSpc>
                <a:spcPct val="100000"/>
              </a:lnSpc>
              <a:spcBef>
                <a:spcPts val="0"/>
              </a:spcBef>
              <a:buNone/>
            </a:pPr>
            <a:r>
              <a:rPr lang="ru-RU" sz="1600" dirty="0">
                <a:latin typeface="Arial" panose="020B0604020202020204" pitchFamily="34" charset="0"/>
                <a:cs typeface="Arial" panose="020B0604020202020204" pitchFamily="34" charset="0"/>
              </a:rPr>
              <a:t>Актуальной задачей в настоящее время является воспитание у дошкольников нравственных и эстетических качеств.</a:t>
            </a:r>
          </a:p>
          <a:p>
            <a:pPr marL="0" indent="360000" algn="just">
              <a:lnSpc>
                <a:spcPct val="100000"/>
              </a:lnSpc>
              <a:spcBef>
                <a:spcPts val="0"/>
              </a:spcBef>
              <a:buNone/>
            </a:pPr>
            <a:r>
              <a:rPr lang="ru-RU" sz="1600" dirty="0">
                <a:latin typeface="Arial" panose="020B0604020202020204" pitchFamily="34" charset="0"/>
                <a:cs typeface="Arial" panose="020B0604020202020204" pitchFamily="34" charset="0"/>
              </a:rPr>
              <a:t>Чтобы выжить в этой жизни и остаться человеком, необходимо с раннего детства отложить в ребенке такие качества, как чувства, доброту, честность, умение прийти на помощь нуждающемуся в ней, трудолюбие. От того, как будет воспитан ребенок, зависит формирование его жизненной позиции. А дошкольный возраст - это период первоначального становления личности.</a:t>
            </a:r>
          </a:p>
          <a:p>
            <a:pPr marL="0" indent="360000" algn="just">
              <a:lnSpc>
                <a:spcPct val="100000"/>
              </a:lnSpc>
              <a:spcBef>
                <a:spcPts val="0"/>
              </a:spcBef>
              <a:buNone/>
            </a:pPr>
            <a:r>
              <a:rPr lang="ru-RU" sz="1600" dirty="0">
                <a:latin typeface="Arial" panose="020B0604020202020204" pitchFamily="34" charset="0"/>
                <a:cs typeface="Arial" panose="020B0604020202020204" pitchFamily="34" charset="0"/>
              </a:rPr>
              <a:t>Я считаю, что моя работа в этом направлении занимает одно из важнейших мест в развитии полноценной личности ребенка, так как народное искусство отражает самобытность, художественный гений народа: его поэтичность, фантазию, образное мышление, мудрую простату взглядов и чувств, воспитывает лучшие черты народного характера - смелость, гуманность, честность, богатырскую силу, оптимизм, трудолюбие.</a:t>
            </a:r>
          </a:p>
          <a:p>
            <a:pPr marL="0" indent="360000" algn="just">
              <a:lnSpc>
                <a:spcPct val="100000"/>
              </a:lnSpc>
              <a:spcBef>
                <a:spcPts val="0"/>
              </a:spcBef>
              <a:buNone/>
            </a:pPr>
            <a:r>
              <a:rPr lang="ru-RU" sz="1600" dirty="0">
                <a:latin typeface="Arial" panose="020B0604020202020204" pitchFamily="34" charset="0"/>
                <a:cs typeface="Arial" panose="020B0604020202020204" pitchFamily="34" charset="0"/>
              </a:rPr>
              <a:t>Народ веками стремился в художественной форме выразить свое отношение к жизни, любовь к природе, свое понимание красоты.</a:t>
            </a:r>
          </a:p>
          <a:p>
            <a:pPr marL="0" indent="360000" algn="just">
              <a:lnSpc>
                <a:spcPct val="100000"/>
              </a:lnSpc>
              <a:spcBef>
                <a:spcPts val="0"/>
              </a:spcBef>
              <a:buNone/>
            </a:pPr>
            <a:r>
              <a:rPr lang="ru-RU" sz="1600" dirty="0">
                <a:latin typeface="Arial" panose="020B0604020202020204" pitchFamily="34" charset="0"/>
                <a:cs typeface="Arial" panose="020B0604020202020204" pitchFamily="34" charset="0"/>
              </a:rPr>
              <a:t>Изделия декоративно-прикладного искусства, которые видят дети, раскрывают перед нами богатство культуры народа, помогают им усвоить обычаи, передаваемые от поколения к поколению, учат понимать и любить прекрасное, приобщают к труду по законам красоты.</a:t>
            </a:r>
          </a:p>
          <a:p>
            <a:endParaRPr lang="ru-RU" sz="1200" dirty="0"/>
          </a:p>
        </p:txBody>
      </p:sp>
    </p:spTree>
    <p:extLst>
      <p:ext uri="{BB962C8B-B14F-4D97-AF65-F5344CB8AC3E}">
        <p14:creationId xmlns:p14="http://schemas.microsoft.com/office/powerpoint/2010/main" val="4055753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4311" y="272847"/>
            <a:ext cx="10515600" cy="675109"/>
          </a:xfrm>
        </p:spPr>
        <p:txBody>
          <a:bodyPr>
            <a:noAutofit/>
          </a:bodyPr>
          <a:lstStyle/>
          <a:p>
            <a:pPr algn="ctr"/>
            <a:r>
              <a:rPr lang="ru-RU" dirty="0" smtClean="0"/>
              <a:t>Реализация опыта работы</a:t>
            </a:r>
            <a:endParaRPr lang="ru-RU" dirty="0"/>
          </a:p>
        </p:txBody>
      </p:sp>
      <p:pic>
        <p:nvPicPr>
          <p:cNvPr id="1026" name="Picture 2" descr="I:\Фото\P10208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580" y="1291903"/>
            <a:ext cx="2854183" cy="38055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Фото\P10208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364" y="1332333"/>
            <a:ext cx="4239236" cy="3563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Фото\P102079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21" t="17737" r="29419"/>
          <a:stretch/>
        </p:blipFill>
        <p:spPr bwMode="auto">
          <a:xfrm>
            <a:off x="8858773" y="1332332"/>
            <a:ext cx="3088159" cy="37651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1079" y="5176007"/>
            <a:ext cx="2854183" cy="646331"/>
          </a:xfrm>
          <a:prstGeom prst="rect">
            <a:avLst/>
          </a:prstGeom>
          <a:noFill/>
        </p:spPr>
        <p:txBody>
          <a:bodyPr wrap="square" rtlCol="0">
            <a:spAutoFit/>
          </a:bodyPr>
          <a:lstStyle/>
          <a:p>
            <a:pPr algn="ctr"/>
            <a:r>
              <a:rPr lang="ru-RU" sz="1200" dirty="0" smtClean="0"/>
              <a:t>Конкурс «Птичка-невеличка»</a:t>
            </a:r>
          </a:p>
          <a:p>
            <a:pPr algn="ctr"/>
            <a:r>
              <a:rPr lang="ru-RU" sz="1200" dirty="0" smtClean="0"/>
              <a:t>Сотрудничество </a:t>
            </a:r>
          </a:p>
          <a:p>
            <a:pPr algn="ctr"/>
            <a:r>
              <a:rPr lang="ru-RU" sz="1200" dirty="0" smtClean="0"/>
              <a:t>с родителями с родителями.</a:t>
            </a:r>
            <a:endParaRPr lang="ru-RU" sz="1200" dirty="0"/>
          </a:p>
        </p:txBody>
      </p:sp>
      <p:sp>
        <p:nvSpPr>
          <p:cNvPr id="5" name="TextBox 4"/>
          <p:cNvSpPr txBox="1"/>
          <p:nvPr/>
        </p:nvSpPr>
        <p:spPr>
          <a:xfrm>
            <a:off x="3990365" y="5037507"/>
            <a:ext cx="4239236" cy="461665"/>
          </a:xfrm>
          <a:prstGeom prst="rect">
            <a:avLst/>
          </a:prstGeom>
          <a:noFill/>
        </p:spPr>
        <p:txBody>
          <a:bodyPr wrap="square" rtlCol="0">
            <a:spAutoFit/>
          </a:bodyPr>
          <a:lstStyle/>
          <a:p>
            <a:pPr algn="ctr"/>
            <a:r>
              <a:rPr lang="ru-RU" sz="1200" dirty="0" smtClean="0"/>
              <a:t>Разучивание народных песенок и других фольклорных жанров. </a:t>
            </a:r>
            <a:r>
              <a:rPr lang="ru-RU" sz="1200" dirty="0" err="1" smtClean="0"/>
              <a:t>Закличка</a:t>
            </a:r>
            <a:r>
              <a:rPr lang="ru-RU" sz="1200" dirty="0" smtClean="0"/>
              <a:t> весны-красны «Жаворонки».</a:t>
            </a:r>
            <a:endParaRPr lang="ru-RU" sz="1200" dirty="0"/>
          </a:p>
        </p:txBody>
      </p:sp>
      <p:sp>
        <p:nvSpPr>
          <p:cNvPr id="6" name="TextBox 5"/>
          <p:cNvSpPr txBox="1"/>
          <p:nvPr/>
        </p:nvSpPr>
        <p:spPr>
          <a:xfrm>
            <a:off x="8858773" y="5268339"/>
            <a:ext cx="2987102" cy="646331"/>
          </a:xfrm>
          <a:prstGeom prst="rect">
            <a:avLst/>
          </a:prstGeom>
          <a:noFill/>
        </p:spPr>
        <p:txBody>
          <a:bodyPr wrap="square" rtlCol="0">
            <a:spAutoFit/>
          </a:bodyPr>
          <a:lstStyle/>
          <a:p>
            <a:pPr algn="ctr"/>
            <a:r>
              <a:rPr lang="ru-RU" sz="1200" dirty="0" smtClean="0"/>
              <a:t>Дидактическая игра «Плетем косички</a:t>
            </a:r>
          </a:p>
          <a:p>
            <a:pPr algn="ctr"/>
            <a:r>
              <a:rPr lang="ru-RU" sz="1200" dirty="0" smtClean="0"/>
              <a:t> и венки из травы», сопровождаемая приговорками и песнями.</a:t>
            </a:r>
            <a:endParaRPr lang="ru-RU" sz="1200" dirty="0"/>
          </a:p>
        </p:txBody>
      </p:sp>
    </p:spTree>
    <p:extLst>
      <p:ext uri="{BB962C8B-B14F-4D97-AF65-F5344CB8AC3E}">
        <p14:creationId xmlns:p14="http://schemas.microsoft.com/office/powerpoint/2010/main" val="2163123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9872" y="163790"/>
            <a:ext cx="10515600" cy="784166"/>
          </a:xfrm>
        </p:spPr>
        <p:txBody>
          <a:bodyPr>
            <a:normAutofit/>
          </a:bodyPr>
          <a:lstStyle/>
          <a:p>
            <a:pPr algn="ctr"/>
            <a:r>
              <a:rPr lang="ru-RU" dirty="0"/>
              <a:t>Реализация опыта работы</a:t>
            </a:r>
          </a:p>
        </p:txBody>
      </p:sp>
      <p:pic>
        <p:nvPicPr>
          <p:cNvPr id="2050" name="Picture 2" descr="I:\Фото\P10208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33" r="16812" b="6174"/>
          <a:stretch/>
        </p:blipFill>
        <p:spPr bwMode="auto">
          <a:xfrm>
            <a:off x="524313" y="958442"/>
            <a:ext cx="2843868" cy="29319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Фото\P10207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09" t="12721" r="13435"/>
          <a:stretch/>
        </p:blipFill>
        <p:spPr bwMode="auto">
          <a:xfrm>
            <a:off x="6378431" y="958442"/>
            <a:ext cx="3196206" cy="26907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Фото\P10208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70" t="23119" r="7309"/>
          <a:stretch/>
        </p:blipFill>
        <p:spPr bwMode="auto">
          <a:xfrm>
            <a:off x="6378431" y="3641212"/>
            <a:ext cx="4099419" cy="305865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Фото\P10208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8181" y="958442"/>
            <a:ext cx="2997665" cy="3996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2643" y="4144161"/>
            <a:ext cx="2492477" cy="276999"/>
          </a:xfrm>
          <a:prstGeom prst="rect">
            <a:avLst/>
          </a:prstGeom>
          <a:noFill/>
        </p:spPr>
        <p:txBody>
          <a:bodyPr wrap="none" rtlCol="0">
            <a:spAutoFit/>
          </a:bodyPr>
          <a:lstStyle/>
          <a:p>
            <a:pPr algn="ctr"/>
            <a:r>
              <a:rPr lang="ru-RU" sz="1200" dirty="0" smtClean="0"/>
              <a:t>Мини-музей народного творчества</a:t>
            </a:r>
            <a:endParaRPr lang="ru-RU" sz="1200" dirty="0"/>
          </a:p>
        </p:txBody>
      </p:sp>
      <p:sp>
        <p:nvSpPr>
          <p:cNvPr id="5" name="TextBox 4"/>
          <p:cNvSpPr txBox="1"/>
          <p:nvPr/>
        </p:nvSpPr>
        <p:spPr>
          <a:xfrm>
            <a:off x="3368180" y="5170537"/>
            <a:ext cx="2997665" cy="461665"/>
          </a:xfrm>
          <a:prstGeom prst="rect">
            <a:avLst/>
          </a:prstGeom>
          <a:noFill/>
        </p:spPr>
        <p:txBody>
          <a:bodyPr wrap="square" rtlCol="0">
            <a:spAutoFit/>
          </a:bodyPr>
          <a:lstStyle/>
          <a:p>
            <a:pPr algn="ctr"/>
            <a:r>
              <a:rPr lang="ru-RU" sz="1200" dirty="0" smtClean="0"/>
              <a:t>Конкурс «Игрушка-самоделка. Сотрудничество с родителями»</a:t>
            </a:r>
            <a:endParaRPr lang="ru-RU" sz="1200" dirty="0"/>
          </a:p>
        </p:txBody>
      </p:sp>
      <p:sp>
        <p:nvSpPr>
          <p:cNvPr id="7" name="TextBox 6"/>
          <p:cNvSpPr txBox="1"/>
          <p:nvPr/>
        </p:nvSpPr>
        <p:spPr>
          <a:xfrm>
            <a:off x="9672507" y="1522412"/>
            <a:ext cx="2030135" cy="830997"/>
          </a:xfrm>
          <a:prstGeom prst="rect">
            <a:avLst/>
          </a:prstGeom>
          <a:noFill/>
        </p:spPr>
        <p:txBody>
          <a:bodyPr wrap="square" rtlCol="0">
            <a:spAutoFit/>
          </a:bodyPr>
          <a:lstStyle/>
          <a:p>
            <a:pPr algn="ctr"/>
            <a:r>
              <a:rPr lang="ru-RU" sz="1200" dirty="0"/>
              <a:t>Театрализованная деятельность с использованием фольклора и самодельных кукол</a:t>
            </a:r>
          </a:p>
        </p:txBody>
      </p:sp>
      <p:sp>
        <p:nvSpPr>
          <p:cNvPr id="8" name="TextBox 7"/>
          <p:cNvSpPr txBox="1"/>
          <p:nvPr/>
        </p:nvSpPr>
        <p:spPr>
          <a:xfrm>
            <a:off x="10477850" y="4064547"/>
            <a:ext cx="1451295" cy="1200329"/>
          </a:xfrm>
          <a:prstGeom prst="rect">
            <a:avLst/>
          </a:prstGeom>
          <a:noFill/>
        </p:spPr>
        <p:txBody>
          <a:bodyPr wrap="square" rtlCol="0">
            <a:spAutoFit/>
          </a:bodyPr>
          <a:lstStyle/>
          <a:p>
            <a:pPr algn="ctr"/>
            <a:r>
              <a:rPr lang="ru-RU" sz="1200" dirty="0" smtClean="0"/>
              <a:t>Беседа с детьми младшего возраста о хлебе. Дидактическая игра «Золотой колосок».</a:t>
            </a:r>
            <a:endParaRPr lang="ru-RU" sz="1200" dirty="0"/>
          </a:p>
        </p:txBody>
      </p:sp>
    </p:spTree>
    <p:extLst>
      <p:ext uri="{BB962C8B-B14F-4D97-AF65-F5344CB8AC3E}">
        <p14:creationId xmlns:p14="http://schemas.microsoft.com/office/powerpoint/2010/main" val="424920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253" y="214123"/>
            <a:ext cx="10515600" cy="800945"/>
          </a:xfrm>
        </p:spPr>
        <p:txBody>
          <a:bodyPr>
            <a:normAutofit/>
          </a:bodyPr>
          <a:lstStyle/>
          <a:p>
            <a:r>
              <a:rPr lang="ru-RU" sz="4000" b="1" dirty="0" smtClean="0"/>
              <a:t>Теоретическое обоснование опыта</a:t>
            </a:r>
            <a:endParaRPr lang="ru-RU" sz="4000" b="1" dirty="0"/>
          </a:p>
        </p:txBody>
      </p:sp>
      <p:sp>
        <p:nvSpPr>
          <p:cNvPr id="3" name="Объект 2"/>
          <p:cNvSpPr>
            <a:spLocks noGrp="1"/>
          </p:cNvSpPr>
          <p:nvPr>
            <p:ph idx="1"/>
          </p:nvPr>
        </p:nvSpPr>
        <p:spPr>
          <a:xfrm>
            <a:off x="561363" y="969946"/>
            <a:ext cx="11200002" cy="5699301"/>
          </a:xfrm>
        </p:spPr>
        <p:txBody>
          <a:bodyPr>
            <a:normAutofit/>
          </a:bodyPr>
          <a:lstStyle/>
          <a:p>
            <a:pPr marL="0" indent="360000" algn="just">
              <a:spcBef>
                <a:spcPts val="0"/>
              </a:spcBef>
              <a:buNone/>
            </a:pPr>
            <a:r>
              <a:rPr lang="ru-RU" sz="1600" dirty="0">
                <a:latin typeface="Arial" panose="020B0604020202020204" pitchFamily="34" charset="0"/>
                <a:cs typeface="Arial" panose="020B0604020202020204" pitchFamily="34" charset="0"/>
              </a:rPr>
              <a:t>В основу опыта легли идеи программы О. Л. Князевой и М. Д. </a:t>
            </a:r>
            <a:r>
              <a:rPr lang="ru-RU" sz="1600" dirty="0" err="1">
                <a:latin typeface="Arial" panose="020B0604020202020204" pitchFamily="34" charset="0"/>
                <a:cs typeface="Arial" panose="020B0604020202020204" pitchFamily="34" charset="0"/>
              </a:rPr>
              <a:t>Маханевой</a:t>
            </a:r>
            <a:r>
              <a:rPr lang="ru-RU" sz="1600" dirty="0">
                <a:latin typeface="Arial" panose="020B0604020202020204" pitchFamily="34" charset="0"/>
                <a:cs typeface="Arial" panose="020B0604020202020204" pitchFamily="34" charset="0"/>
              </a:rPr>
              <a:t> «Приобщение детей дошкольного возраста к истокам русской народной культуры», раскрывшими стратегию развития личной культуры ребенка как основы его патриотических чувств и любви к Родине. А так же методическое пособие «Российский Этнографический музей — детям». Его авторы - научные сотрудники Российского Этнографического музея (Санкт-Петербург) О. А, </a:t>
            </a:r>
            <a:r>
              <a:rPr lang="ru-RU" sz="1600" dirty="0" err="1">
                <a:latin typeface="Arial" panose="020B0604020202020204" pitchFamily="34" charset="0"/>
                <a:cs typeface="Arial" panose="020B0604020202020204" pitchFamily="34" charset="0"/>
              </a:rPr>
              <a:t>Ботякова</a:t>
            </a:r>
            <a:r>
              <a:rPr lang="ru-RU" sz="1600" dirty="0">
                <a:latin typeface="Arial" panose="020B0604020202020204" pitchFamily="34" charset="0"/>
                <a:cs typeface="Arial" panose="020B0604020202020204" pitchFamily="34" charset="0"/>
              </a:rPr>
              <a:t>, Г. Г. Сорокина, Е. Я. Тимофеева, </a:t>
            </a:r>
            <a:r>
              <a:rPr lang="ru-RU" sz="1600" dirty="0" smtClean="0">
                <a:latin typeface="Arial" panose="020B0604020202020204" pitchFamily="34" charset="0"/>
                <a:cs typeface="Arial" panose="020B0604020202020204" pitchFamily="34" charset="0"/>
              </a:rPr>
              <a:t>Л. </a:t>
            </a:r>
            <a:r>
              <a:rPr lang="ru-RU" sz="1600" dirty="0">
                <a:latin typeface="Arial" panose="020B0604020202020204" pitchFamily="34" charset="0"/>
                <a:cs typeface="Arial" panose="020B0604020202020204" pitchFamily="34" charset="0"/>
              </a:rPr>
              <a:t>Ф. </a:t>
            </a:r>
            <a:r>
              <a:rPr lang="ru-RU" sz="1600" dirty="0" err="1">
                <a:latin typeface="Arial" panose="020B0604020202020204" pitchFamily="34" charset="0"/>
                <a:cs typeface="Arial" panose="020B0604020202020204" pitchFamily="34" charset="0"/>
              </a:rPr>
              <a:t>Еолякова</a:t>
            </a:r>
            <a:r>
              <a:rPr lang="ru-RU" sz="1600" dirty="0">
                <a:latin typeface="Arial" panose="020B0604020202020204" pitchFamily="34" charset="0"/>
                <a:cs typeface="Arial" panose="020B0604020202020204" pitchFamily="34" charset="0"/>
              </a:rPr>
              <a:t>, С. А. Прокофьева, О, М. Федорова, JI. К. </a:t>
            </a:r>
            <a:r>
              <a:rPr lang="ru-RU" sz="1600" dirty="0" err="1">
                <a:latin typeface="Arial" panose="020B0604020202020204" pitchFamily="34" charset="0"/>
                <a:cs typeface="Arial" panose="020B0604020202020204" pitchFamily="34" charset="0"/>
              </a:rPr>
              <a:t>Зязева</a:t>
            </a:r>
            <a:r>
              <a:rPr lang="ru-RU" sz="1600" dirty="0">
                <a:latin typeface="Arial" panose="020B0604020202020204" pitchFamily="34" charset="0"/>
                <a:cs typeface="Arial" panose="020B0604020202020204" pitchFamily="34" charset="0"/>
              </a:rPr>
              <a:t> подготовили для педагогов дошкольных образовательных учреждений программу начального этнографического образования по приобщению детей к истокам русской народной культуры. По замыслу авторов, положения программы могут стать исходными для разработки воспитателями своих аналогичных программ, выстроенных с учетом возможностей конкретного детского сада. В работах представлены углубленный анализ рассматриваемой авторами проблемы, осмысление приемов народной педагогики, обращение к богатейшему опыту работы с детьми. Для того чтобы эта работа, была, целенаправленной и эффективной, следовало осмыслить опыт народной педагогики и восстановить ее утраченные традиции.</a:t>
            </a:r>
          </a:p>
          <a:p>
            <a:pPr marL="0" indent="360000" algn="just">
              <a:spcBef>
                <a:spcPts val="0"/>
              </a:spcBef>
              <a:buNone/>
            </a:pPr>
            <a:r>
              <a:rPr lang="ru-RU" sz="1600" dirty="0">
                <a:latin typeface="Arial" panose="020B0604020202020204" pitchFamily="34" charset="0"/>
                <a:cs typeface="Arial" panose="020B0604020202020204" pitchFamily="34" charset="0"/>
              </a:rPr>
              <a:t>История Руси полна драматизма. Половецкие и татарские набеги, многочисленные войны и пожары, природные катаклизмы уничтожили многие произведения национальной культуры. Поэтому особенно важно беречь и хранить то, что досталось нам в наследство.</a:t>
            </a:r>
          </a:p>
          <a:p>
            <a:pPr marL="0" indent="360000" algn="just">
              <a:spcBef>
                <a:spcPts val="0"/>
              </a:spcBef>
              <a:buNone/>
            </a:pPr>
            <a:r>
              <a:rPr lang="ru-RU" sz="1600" dirty="0">
                <a:latin typeface="Arial" panose="020B0604020202020204" pitchFamily="34" charset="0"/>
                <a:cs typeface="Arial" panose="020B0604020202020204" pitchFamily="34" charset="0"/>
              </a:rPr>
              <a:t>Культуру Руси можно сравнить с величавым, широко разветвленным деревом, крона которого имеет тысячи ветвей, несметную листву и мощные, уходящие в глубину корни. Памятники русской национальной культуры стали достоянием мировой культуры, и мы по праву можем ими гордиться, Еще А. С. Пушкин в письме к П. Я. Чаадаеву писал: «Клянусь честью, что ни за что на свете я не хотел бы переменить отечество или иметь другую историю, кроме наших предков».</a:t>
            </a:r>
          </a:p>
          <a:p>
            <a:pPr marL="0" indent="360000" algn="just">
              <a:spcBef>
                <a:spcPts val="0"/>
              </a:spcBef>
              <a:buNone/>
            </a:pPr>
            <a:r>
              <a:rPr lang="ru-RU" sz="1600" dirty="0">
                <a:latin typeface="Arial" panose="020B0604020202020204" pitchFamily="34" charset="0"/>
                <a:cs typeface="Arial" panose="020B0604020202020204" pitchFamily="34" charset="0"/>
              </a:rPr>
              <a:t>Начало подлинно научному изучению художественно-эстетической ценности произведений народного искусства, исследованию его </a:t>
            </a:r>
            <a:r>
              <a:rPr lang="ru-RU" sz="1600" dirty="0" smtClean="0">
                <a:latin typeface="Arial" panose="020B0604020202020204" pitchFamily="34" charset="0"/>
                <a:cs typeface="Arial" panose="020B0604020202020204" pitchFamily="34" charset="0"/>
              </a:rPr>
              <a:t>художественно-выразительных </a:t>
            </a:r>
            <a:r>
              <a:rPr lang="ru-RU" sz="1600" dirty="0">
                <a:latin typeface="Arial" panose="020B0604020202020204" pitchFamily="34" charset="0"/>
                <a:cs typeface="Arial" panose="020B0604020202020204" pitchFamily="34" charset="0"/>
              </a:rPr>
              <a:t>средств, духовной ценности было положено в конце XIX— начале XX в. </a:t>
            </a:r>
          </a:p>
        </p:txBody>
      </p:sp>
    </p:spTree>
    <p:extLst>
      <p:ext uri="{BB962C8B-B14F-4D97-AF65-F5344CB8AC3E}">
        <p14:creationId xmlns:p14="http://schemas.microsoft.com/office/powerpoint/2010/main" val="3028243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4007" y="976820"/>
            <a:ext cx="11148969" cy="5616927"/>
          </a:xfrm>
        </p:spPr>
        <p:txBody>
          <a:bodyPr>
            <a:normAutofit fontScale="92500" lnSpcReduction="20000"/>
          </a:bodyPr>
          <a:lstStyle/>
          <a:p>
            <a:pPr marL="0" indent="360000" algn="just">
              <a:lnSpc>
                <a:spcPct val="100000"/>
              </a:lnSpc>
              <a:spcBef>
                <a:spcPts val="0"/>
              </a:spcBef>
              <a:buNone/>
            </a:pPr>
            <a:r>
              <a:rPr lang="ru-RU" sz="1600" dirty="0">
                <a:latin typeface="Arial" panose="020B0604020202020204" pitchFamily="34" charset="0"/>
                <a:cs typeface="Arial" panose="020B0604020202020204" pitchFamily="34" charset="0"/>
              </a:rPr>
              <a:t>Всеобщее признание получили труды искусствоведов </a:t>
            </a:r>
            <a:r>
              <a:rPr lang="ru-RU" sz="1600" dirty="0" err="1">
                <a:latin typeface="Arial" panose="020B0604020202020204" pitchFamily="34" charset="0"/>
                <a:cs typeface="Arial" panose="020B0604020202020204" pitchFamily="34" charset="0"/>
              </a:rPr>
              <a:t>А.В.Бакушинского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В.С.Воронова</a:t>
            </a:r>
            <a:r>
              <a:rPr lang="ru-RU" sz="1600" dirty="0">
                <a:latin typeface="Arial" panose="020B0604020202020204" pitchFamily="34" charset="0"/>
                <a:cs typeface="Arial" panose="020B0604020202020204" pitchFamily="34" charset="0"/>
              </a:rPr>
              <a:t>. Значительный вклад внесли труды </a:t>
            </a:r>
            <a:r>
              <a:rPr lang="ru-RU" sz="1600" dirty="0" err="1">
                <a:latin typeface="Arial" panose="020B0604020202020204" pitchFamily="34" charset="0"/>
                <a:cs typeface="Arial" panose="020B0604020202020204" pitchFamily="34" charset="0"/>
              </a:rPr>
              <a:t>А.Б.Салтыкова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В.М.Василенко</a:t>
            </a:r>
            <a:r>
              <a:rPr lang="ru-RU" sz="1600" dirty="0">
                <a:latin typeface="Arial" panose="020B0604020202020204" pitchFamily="34" charset="0"/>
                <a:cs typeface="Arial" panose="020B0604020202020204" pitchFamily="34" charset="0"/>
              </a:rPr>
              <a:t> (50-е, 70-е </a:t>
            </a:r>
            <a:r>
              <a:rPr lang="ru-RU" sz="1600" dirty="0" err="1">
                <a:latin typeface="Arial" panose="020B0604020202020204" pitchFamily="34" charset="0"/>
                <a:cs typeface="Arial" panose="020B0604020202020204" pitchFamily="34" charset="0"/>
              </a:rPr>
              <a:t>гг</a:t>
            </a:r>
            <a:r>
              <a:rPr lang="ru-RU" sz="1600" dirty="0">
                <a:latin typeface="Arial" panose="020B0604020202020204" pitchFamily="34" charset="0"/>
                <a:cs typeface="Arial" panose="020B0604020202020204" pitchFamily="34" charset="0"/>
              </a:rPr>
              <a:t>, XX в.).</a:t>
            </a:r>
          </a:p>
          <a:p>
            <a:pPr marL="0" indent="360000" algn="just">
              <a:lnSpc>
                <a:spcPct val="100000"/>
              </a:lnSpc>
              <a:spcBef>
                <a:spcPts val="0"/>
              </a:spcBef>
              <a:buNone/>
            </a:pPr>
            <a:r>
              <a:rPr lang="ru-RU" sz="1600" dirty="0">
                <a:latin typeface="Arial" panose="020B0604020202020204" pitchFamily="34" charset="0"/>
                <a:cs typeface="Arial" panose="020B0604020202020204" pitchFamily="34" charset="0"/>
              </a:rPr>
              <a:t>Разнообразные аспекты народного творчества раскрыты в трудах </a:t>
            </a:r>
            <a:r>
              <a:rPr lang="ru-RU" sz="1600" dirty="0" err="1">
                <a:latin typeface="Arial" panose="020B0604020202020204" pitchFamily="34" charset="0"/>
                <a:cs typeface="Arial" panose="020B0604020202020204" pitchFamily="34" charset="0"/>
              </a:rPr>
              <a:t>И.Я.Богуславской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Т.М.Разиной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А.К.Чекалова</a:t>
            </a:r>
            <a:r>
              <a:rPr lang="ru-RU" sz="1600" dirty="0">
                <a:latin typeface="Arial" panose="020B0604020202020204" pitchFamily="34" charset="0"/>
                <a:cs typeface="Arial" panose="020B0604020202020204" pitchFamily="34" charset="0"/>
              </a:rPr>
              <a:t> и других авторов. Но особенное место сегодня занимают исследования </a:t>
            </a:r>
            <a:r>
              <a:rPr lang="ru-RU" sz="1600" dirty="0" err="1">
                <a:latin typeface="Arial" panose="020B0604020202020204" pitchFamily="34" charset="0"/>
                <a:cs typeface="Arial" panose="020B0604020202020204" pitchFamily="34" charset="0"/>
              </a:rPr>
              <a:t>М.А.Некрасовой</a:t>
            </a:r>
            <a:r>
              <a:rPr lang="ru-RU" sz="1600" dirty="0">
                <a:latin typeface="Arial" panose="020B0604020202020204" pitchFamily="34" charset="0"/>
                <a:cs typeface="Arial" panose="020B0604020202020204" pitchFamily="34" charset="0"/>
              </a:rPr>
              <a:t>. В ее работах на методологическом уровне определена роль народного искусства в культуре, раскрыты законы его развития, выявлена система понятий, связанных со спецификой народного искусства как особого типа художественного творчества. Выявив творческую структуру народного искусства, стимулирующую его развитие, необходимую для понимания народного искусства как живой культуры, в которой взаимодействую!1 прошлое и настоящее, </a:t>
            </a:r>
            <a:r>
              <a:rPr lang="ru-RU" sz="1600" dirty="0" err="1">
                <a:latin typeface="Arial" panose="020B0604020202020204" pitchFamily="34" charset="0"/>
                <a:cs typeface="Arial" panose="020B0604020202020204" pitchFamily="34" charset="0"/>
              </a:rPr>
              <a:t>М.А.Некрасова</a:t>
            </a:r>
            <a:r>
              <a:rPr lang="ru-RU" sz="1600" dirty="0">
                <a:latin typeface="Arial" panose="020B0604020202020204" pitchFamily="34" charset="0"/>
                <a:cs typeface="Arial" panose="020B0604020202020204" pitchFamily="34" charset="0"/>
              </a:rPr>
              <a:t> выделила и охарактеризовала формы бытования и развития народного искусства как живой динамической системы.</a:t>
            </a:r>
          </a:p>
          <a:p>
            <a:pPr marL="0" indent="360000" algn="just">
              <a:lnSpc>
                <a:spcPct val="100000"/>
              </a:lnSpc>
              <a:spcBef>
                <a:spcPts val="0"/>
              </a:spcBef>
              <a:buNone/>
            </a:pPr>
            <a:r>
              <a:rPr lang="ru-RU" sz="1600" dirty="0">
                <a:latin typeface="Arial" panose="020B0604020202020204" pitchFamily="34" charset="0"/>
                <a:cs typeface="Arial" panose="020B0604020202020204" pitchFamily="34" charset="0"/>
              </a:rPr>
              <a:t>Теоретические положения </a:t>
            </a:r>
            <a:r>
              <a:rPr lang="ru-RU" sz="1600" dirty="0" err="1">
                <a:latin typeface="Arial" panose="020B0604020202020204" pitchFamily="34" charset="0"/>
                <a:cs typeface="Arial" panose="020B0604020202020204" pitchFamily="34" charset="0"/>
              </a:rPr>
              <a:t>М.А.Некрасовой</a:t>
            </a:r>
            <a:r>
              <a:rPr lang="ru-RU" sz="1600" dirty="0">
                <a:latin typeface="Arial" panose="020B0604020202020204" pitchFamily="34" charset="0"/>
                <a:cs typeface="Arial" panose="020B0604020202020204" pitchFamily="34" charset="0"/>
              </a:rPr>
              <a:t> положены нашим авторским коллективом в основу разработки концепции нового интегрированного курса «Изобразительное искусство. Основы народного и декоративно-прикладного искусства». Мы касаемся той области народного искусства, которая связана с созданием предметной среды и в области искусствоведения называется народным искусством, как и вся совокупность видов народного творчества (фольклор музыкально-поэтический</a:t>
            </a:r>
            <a:r>
              <a:rPr lang="ru-RU" sz="1600" dirty="0" smtClean="0">
                <a:latin typeface="Arial" panose="020B0604020202020204" pitchFamily="34" charset="0"/>
                <a:cs typeface="Arial" panose="020B0604020202020204" pitchFamily="34" charset="0"/>
              </a:rPr>
              <a:t>, изобразительно-пластический</a:t>
            </a:r>
            <a:r>
              <a:rPr lang="ru-RU" sz="1600" dirty="0">
                <a:latin typeface="Arial" panose="020B0604020202020204" pitchFamily="34" charset="0"/>
                <a:cs typeface="Arial" panose="020B0604020202020204" pitchFamily="34" charset="0"/>
              </a:rPr>
              <a:t>, обрядово-календарный).</a:t>
            </a:r>
          </a:p>
          <a:p>
            <a:pPr marL="0" indent="360000" algn="just">
              <a:lnSpc>
                <a:spcPct val="100000"/>
              </a:lnSpc>
              <a:spcBef>
                <a:spcPts val="0"/>
              </a:spcBef>
              <a:buNone/>
            </a:pPr>
            <a:r>
              <a:rPr lang="ru-RU" sz="1600" dirty="0">
                <a:latin typeface="Arial" panose="020B0604020202020204" pitchFamily="34" charset="0"/>
                <a:cs typeface="Arial" panose="020B0604020202020204" pitchFamily="34" charset="0"/>
              </a:rPr>
              <a:t>Поставленные цели и задачи духовного развития личности требуют от воспитателя понимания и учета таких важных факторов, которые, с одной стороны, обусловлены спецификой творческой природы народного искусства, с другой — особенностями психического развития личности.</a:t>
            </a:r>
          </a:p>
          <a:p>
            <a:pPr marL="0" indent="360000" algn="just">
              <a:lnSpc>
                <a:spcPct val="100000"/>
              </a:lnSpc>
              <a:spcBef>
                <a:spcPts val="0"/>
              </a:spcBef>
              <a:buNone/>
            </a:pPr>
            <a:r>
              <a:rPr lang="ru-RU" sz="1600" dirty="0">
                <a:latin typeface="Arial" panose="020B0604020202020204" pitchFamily="34" charset="0"/>
                <a:cs typeface="Arial" panose="020B0604020202020204" pitchFamily="34" charset="0"/>
              </a:rPr>
              <a:t>Обратимся	к рассмотрению особенностей	</a:t>
            </a:r>
            <a:r>
              <a:rPr lang="ru-RU" sz="1600" dirty="0" smtClean="0">
                <a:latin typeface="Arial" panose="020B0604020202020204" pitchFamily="34" charset="0"/>
                <a:cs typeface="Arial" panose="020B0604020202020204" pitchFamily="34" charset="0"/>
              </a:rPr>
              <a:t>комплексной проблемы </a:t>
            </a:r>
            <a:r>
              <a:rPr lang="ru-RU" sz="1600" dirty="0">
                <a:latin typeface="Arial" panose="020B0604020202020204" pitchFamily="34" charset="0"/>
                <a:cs typeface="Arial" panose="020B0604020202020204" pitchFamily="34" charset="0"/>
              </a:rPr>
              <a:t>художественного образования и </a:t>
            </a:r>
            <a:r>
              <a:rPr lang="ru-RU" sz="1600" dirty="0" smtClean="0">
                <a:latin typeface="Arial" panose="020B0604020202020204" pitchFamily="34" charset="0"/>
                <a:cs typeface="Arial" panose="020B0604020202020204" pitchFamily="34" charset="0"/>
              </a:rPr>
              <a:t>воспитания. Сюда </a:t>
            </a:r>
            <a:r>
              <a:rPr lang="ru-RU" sz="1600" dirty="0">
                <a:latin typeface="Arial" panose="020B0604020202020204" pitchFamily="34" charset="0"/>
                <a:cs typeface="Arial" panose="020B0604020202020204" pitchFamily="34" charset="0"/>
              </a:rPr>
              <a:t>мы относим понятия «вещь-тип», «школа народного мастерства», «народный мастер», «историческая память», «принципы народного творчества: повтор, вариации, импровизация». Эти понятия, очень важные для восприятия народного искусства, нашли свое отражение в работе Марии Александровны Некрасовой. Как же интерпретируются они в педагогическом процессе? </a:t>
            </a:r>
            <a:endParaRPr lang="ru-RU" sz="1600" dirty="0" smtClean="0">
              <a:latin typeface="Arial" panose="020B0604020202020204" pitchFamily="34" charset="0"/>
              <a:cs typeface="Arial" panose="020B0604020202020204" pitchFamily="34" charset="0"/>
            </a:endParaRPr>
          </a:p>
          <a:p>
            <a:pPr marL="0" indent="360000" algn="just">
              <a:lnSpc>
                <a:spcPct val="100000"/>
              </a:lnSpc>
              <a:spcBef>
                <a:spcPts val="0"/>
              </a:spcBef>
              <a:buNone/>
            </a:pPr>
            <a:r>
              <a:rPr lang="ru-RU" sz="1600" dirty="0" smtClean="0">
                <a:latin typeface="Arial" panose="020B0604020202020204" pitchFamily="34" charset="0"/>
                <a:cs typeface="Arial" panose="020B0604020202020204" pitchFamily="34" charset="0"/>
              </a:rPr>
              <a:t>Вещь-тип </a:t>
            </a:r>
            <a:r>
              <a:rPr lang="ru-RU" sz="1600" dirty="0">
                <a:latin typeface="Arial" panose="020B0604020202020204" pitchFamily="34" charset="0"/>
                <a:cs typeface="Arial" panose="020B0604020202020204" pitchFamily="34" charset="0"/>
              </a:rPr>
              <a:t>— произведение народного мастера, в котором с наибольшей полнотой отражены стилистические (художественные) и технические особенности художественной системы определенной локальной школы народного мастерства. Поэтому вещь-тип рассматривается как своеобразная «конечная единица» эстетических знаний. Знакомство детей с таким произведением обеспечивает эстетическое познание школы народного мастерства как главного звена в народном искусстве, формирует эстетическое отношение к действительности.</a:t>
            </a:r>
          </a:p>
          <a:p>
            <a:pPr indent="360000" algn="just">
              <a:lnSpc>
                <a:spcPct val="100000"/>
              </a:lnSpc>
              <a:spcBef>
                <a:spcPts val="0"/>
              </a:spcBef>
            </a:pPr>
            <a:endParaRPr lang="ru-RU" sz="1600" dirty="0">
              <a:latin typeface="Arial" panose="020B0604020202020204" pitchFamily="34" charset="0"/>
              <a:cs typeface="Arial" panose="020B0604020202020204" pitchFamily="34" charset="0"/>
            </a:endParaRPr>
          </a:p>
        </p:txBody>
      </p:sp>
      <p:sp>
        <p:nvSpPr>
          <p:cNvPr id="5" name="TextBox 4"/>
          <p:cNvSpPr txBox="1"/>
          <p:nvPr/>
        </p:nvSpPr>
        <p:spPr>
          <a:xfrm>
            <a:off x="604007" y="159391"/>
            <a:ext cx="9168023" cy="707886"/>
          </a:xfrm>
          <a:prstGeom prst="rect">
            <a:avLst/>
          </a:prstGeom>
          <a:noFill/>
        </p:spPr>
        <p:txBody>
          <a:bodyPr wrap="none" rtlCol="0">
            <a:spAutoFit/>
          </a:bodyPr>
          <a:lstStyle/>
          <a:p>
            <a:r>
              <a:rPr lang="ru-RU" sz="4000" b="1" dirty="0">
                <a:solidFill>
                  <a:prstClr val="black"/>
                </a:solidFill>
                <a:latin typeface="Calibri Light" panose="020F0302020204030204"/>
                <a:ea typeface="+mj-ea"/>
                <a:cs typeface="+mj-cs"/>
              </a:rPr>
              <a:t>Теоретическое обоснование опыта</a:t>
            </a:r>
            <a:endParaRPr lang="ru-RU" sz="4000" dirty="0"/>
          </a:p>
        </p:txBody>
      </p:sp>
    </p:spTree>
    <p:extLst>
      <p:ext uri="{BB962C8B-B14F-4D97-AF65-F5344CB8AC3E}">
        <p14:creationId xmlns:p14="http://schemas.microsoft.com/office/powerpoint/2010/main" val="3781877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3340" y="1097784"/>
            <a:ext cx="11199302" cy="5537908"/>
          </a:xfrm>
        </p:spPr>
        <p:txBody>
          <a:bodyPr>
            <a:normAutofit fontScale="62500" lnSpcReduction="20000"/>
          </a:bodyPr>
          <a:lstStyle/>
          <a:p>
            <a:pPr marL="0" indent="360000" algn="just">
              <a:lnSpc>
                <a:spcPct val="110000"/>
              </a:lnSpc>
              <a:spcBef>
                <a:spcPts val="0"/>
              </a:spcBef>
              <a:buNone/>
            </a:pPr>
            <a:r>
              <a:rPr lang="ru-RU" sz="2400" dirty="0" smtClean="0">
                <a:latin typeface="Arial" panose="020B0604020202020204" pitchFamily="34" charset="0"/>
                <a:cs typeface="Arial" panose="020B0604020202020204" pitchFamily="34" charset="0"/>
              </a:rPr>
              <a:t>Поэтому </a:t>
            </a:r>
            <a:r>
              <a:rPr lang="ru-RU" sz="2400" dirty="0">
                <a:latin typeface="Arial" panose="020B0604020202020204" pitchFamily="34" charset="0"/>
                <a:cs typeface="Arial" panose="020B0604020202020204" pitchFamily="34" charset="0"/>
              </a:rPr>
              <a:t>фундаментальными единицами эстетических знаний выступают главные отличительные признаки произведений (вещей-типов) школ народного мастерства.</a:t>
            </a:r>
          </a:p>
          <a:p>
            <a:pPr marL="0" indent="360000" algn="just">
              <a:lnSpc>
                <a:spcPct val="110000"/>
              </a:lnSpc>
              <a:spcBef>
                <a:spcPts val="0"/>
              </a:spcBef>
              <a:buNone/>
            </a:pPr>
            <a:r>
              <a:rPr lang="ru-RU" sz="2400" dirty="0">
                <a:latin typeface="Arial" panose="020B0604020202020204" pitchFamily="34" charset="0"/>
                <a:cs typeface="Arial" panose="020B0604020202020204" pitchFamily="34" charset="0"/>
              </a:rPr>
              <a:t>Предлагаемый в опыте объем художественных знаний возможен, если мы будем успешно сочетать установку на эстетическое восприятие с развитием «хорошей памяти» в процессе развернутого ряда мыслительной и художественно-творческой деятельности.</a:t>
            </a:r>
          </a:p>
          <a:p>
            <a:pPr marL="0" indent="360000" algn="just">
              <a:lnSpc>
                <a:spcPct val="110000"/>
              </a:lnSpc>
              <a:spcBef>
                <a:spcPts val="0"/>
              </a:spcBef>
              <a:buNone/>
            </a:pPr>
            <a:r>
              <a:rPr lang="ru-RU" sz="2400" dirty="0">
                <a:latin typeface="Arial" panose="020B0604020202020204" pitchFamily="34" charset="0"/>
                <a:cs typeface="Arial" panose="020B0604020202020204" pitchFamily="34" charset="0"/>
              </a:rPr>
              <a:t>Установка на эстетическое восприятие предполагает наличие произведений народных мастеров. Многих и разных. Ярких, красочных, мажорных, славящих все живое и вечное на Земле, во Вселенной. Детской душе приятно общение с произведениями народных мастеров. Мир сказочно прекрасных животных, цветов и деревьев близок и понятен им. Погружение детей в мир фантастических образов народного мировосприятия может быть не только многократным (имеется в виду одна тема и определенный набор художественных вещей), но и на разном уровне восприятия одних и тех же произведений. Молчаливая или непосредственная реакция шумного восторга детей, без всяких вопросов со стороны воспитателя, — при первой встрече. Радость узнавания </a:t>
            </a:r>
            <a:r>
              <a:rPr lang="ru-RU" sz="2400" dirty="0" err="1">
                <a:latin typeface="Arial" panose="020B0604020202020204" pitchFamily="34" charset="0"/>
                <a:cs typeface="Arial" panose="020B0604020202020204" pitchFamily="34" charset="0"/>
              </a:rPr>
              <a:t>знакомогомотива</a:t>
            </a:r>
            <a:r>
              <a:rPr lang="ru-RU" sz="2400" dirty="0">
                <a:latin typeface="Arial" panose="020B0604020202020204" pitchFamily="34" charset="0"/>
                <a:cs typeface="Arial" panose="020B0604020202020204" pitchFamily="34" charset="0"/>
              </a:rPr>
              <a:t>, образа, —- при повторном восприятии, Задумчиво-углубленное обследование знакомых образов — во время узнавания интересных фактов о рождении художественной вещи, ее бытовании в жизни, о красоте природы родного края.</a:t>
            </a:r>
          </a:p>
          <a:p>
            <a:pPr marL="0" indent="360000" algn="just">
              <a:lnSpc>
                <a:spcPct val="110000"/>
              </a:lnSpc>
              <a:spcBef>
                <a:spcPts val="0"/>
              </a:spcBef>
              <a:buNone/>
            </a:pPr>
            <a:r>
              <a:rPr lang="ru-RU" sz="2400" dirty="0" smtClean="0">
                <a:latin typeface="Arial" panose="020B0604020202020204" pitchFamily="34" charset="0"/>
                <a:cs typeface="Arial" panose="020B0604020202020204" pitchFamily="34" charset="0"/>
              </a:rPr>
              <a:t>«</a:t>
            </a:r>
            <a:r>
              <a:rPr lang="ru-RU" sz="2400" dirty="0">
                <a:latin typeface="Arial" panose="020B0604020202020204" pitchFamily="34" charset="0"/>
                <a:cs typeface="Arial" panose="020B0604020202020204" pitchFamily="34" charset="0"/>
              </a:rPr>
              <a:t>Народное искусство - это творчество, определяемое исторической памятью. Как родовая память, воплощенная в живых образах, оно связывает настоящее с культурным прошлым народа. Постоянно воспроизводит ценностное отношение к жизни, народный образ мира.</a:t>
            </a:r>
          </a:p>
          <a:p>
            <a:pPr marL="0" indent="360000" algn="just">
              <a:lnSpc>
                <a:spcPct val="110000"/>
              </a:lnSpc>
              <a:spcBef>
                <a:spcPts val="0"/>
              </a:spcBef>
              <a:buNone/>
            </a:pPr>
            <a:r>
              <a:rPr lang="ru-RU" sz="2400" dirty="0" smtClean="0">
                <a:latin typeface="Arial" panose="020B0604020202020204" pitchFamily="34" charset="0"/>
                <a:cs typeface="Arial" panose="020B0604020202020204" pitchFamily="34" charset="0"/>
              </a:rPr>
              <a:t>Ни </a:t>
            </a:r>
            <a:r>
              <a:rPr lang="ru-RU" sz="2400" dirty="0">
                <a:latin typeface="Arial" panose="020B0604020202020204" pitchFamily="34" charset="0"/>
                <a:cs typeface="Arial" panose="020B0604020202020204" pitchFamily="34" charset="0"/>
              </a:rPr>
              <a:t>классовость, ни степень технического прогресса не определяют судьбы народного искусства. Их определяет уровень исторического сознания в обществе, отношение к культурным ценностям, к духовному опыту прошлого».</a:t>
            </a:r>
          </a:p>
          <a:p>
            <a:pPr marL="0" indent="360000" algn="just">
              <a:lnSpc>
                <a:spcPct val="110000"/>
              </a:lnSpc>
              <a:spcBef>
                <a:spcPts val="0"/>
              </a:spcBef>
              <a:buNone/>
            </a:pPr>
            <a:r>
              <a:rPr lang="ru-RU" sz="2400" dirty="0" smtClean="0">
                <a:latin typeface="Arial" panose="020B0604020202020204" pitchFamily="34" charset="0"/>
                <a:cs typeface="Arial" panose="020B0604020202020204" pitchFamily="34" charset="0"/>
              </a:rPr>
              <a:t>Источниками </a:t>
            </a:r>
            <a:r>
              <a:rPr lang="ru-RU" sz="2400" dirty="0">
                <a:latin typeface="Arial" panose="020B0604020202020204" pitchFamily="34" charset="0"/>
                <a:cs typeface="Arial" panose="020B0604020202020204" pitchFamily="34" charset="0"/>
              </a:rPr>
              <a:t>поэтического, художественного преобразовательного начала в детском творчестве, связанном с духовным развитием личности дошкольника, служат эстетическое видение родной природы и преобразующая сила образов народного искусства. Художественно-творческая деятельность детей должна быть организована так, чтобы помогать формированию представления о прочной связи национальной культуры прошлого с современной культурой, способствовать отношению к произведению народного мастера как к живому и развивающемуся явлению искусства и бытия.</a:t>
            </a:r>
          </a:p>
          <a:p>
            <a:endParaRPr lang="ru-RU" dirty="0"/>
          </a:p>
        </p:txBody>
      </p:sp>
      <p:sp>
        <p:nvSpPr>
          <p:cNvPr id="5" name="TextBox 4"/>
          <p:cNvSpPr txBox="1"/>
          <p:nvPr/>
        </p:nvSpPr>
        <p:spPr>
          <a:xfrm>
            <a:off x="604007" y="328343"/>
            <a:ext cx="9168023" cy="707886"/>
          </a:xfrm>
          <a:prstGeom prst="rect">
            <a:avLst/>
          </a:prstGeom>
          <a:noFill/>
        </p:spPr>
        <p:txBody>
          <a:bodyPr wrap="none" rtlCol="0">
            <a:spAutoFit/>
          </a:bodyPr>
          <a:lstStyle/>
          <a:p>
            <a:pPr lvl="0"/>
            <a:r>
              <a:rPr lang="ru-RU" sz="4000" b="1" dirty="0">
                <a:solidFill>
                  <a:prstClr val="black"/>
                </a:solidFill>
                <a:latin typeface="Calibri Light" panose="020F0302020204030204"/>
              </a:rPr>
              <a:t>Теоретическое обоснование опыта</a:t>
            </a:r>
            <a:endParaRPr lang="ru-RU" sz="4000" dirty="0">
              <a:solidFill>
                <a:prstClr val="black"/>
              </a:solidFill>
            </a:endParaRPr>
          </a:p>
        </p:txBody>
      </p:sp>
    </p:spTree>
    <p:extLst>
      <p:ext uri="{BB962C8B-B14F-4D97-AF65-F5344CB8AC3E}">
        <p14:creationId xmlns:p14="http://schemas.microsoft.com/office/powerpoint/2010/main" val="4099145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68056"/>
          </a:xfrm>
        </p:spPr>
        <p:txBody>
          <a:bodyPr>
            <a:normAutofit/>
          </a:bodyPr>
          <a:lstStyle/>
          <a:p>
            <a:r>
              <a:rPr lang="ru-RU" sz="4000" b="1" dirty="0" smtClean="0"/>
              <a:t>Цель опыта</a:t>
            </a:r>
            <a:endParaRPr lang="ru-RU" sz="4000" b="1" dirty="0"/>
          </a:p>
        </p:txBody>
      </p:sp>
      <p:sp>
        <p:nvSpPr>
          <p:cNvPr id="3" name="Объект 2"/>
          <p:cNvSpPr>
            <a:spLocks noGrp="1"/>
          </p:cNvSpPr>
          <p:nvPr>
            <p:ph idx="1"/>
          </p:nvPr>
        </p:nvSpPr>
        <p:spPr>
          <a:xfrm>
            <a:off x="729143" y="1162894"/>
            <a:ext cx="10515600" cy="4843623"/>
          </a:xfrm>
        </p:spPr>
        <p:txBody>
          <a:bodyPr/>
          <a:lstStyle/>
          <a:p>
            <a:pPr marL="0" indent="0" algn="just">
              <a:buNone/>
            </a:pPr>
            <a:r>
              <a:rPr lang="ru-RU" sz="2400" dirty="0">
                <a:latin typeface="Arial" panose="020B0604020202020204" pitchFamily="34" charset="0"/>
                <a:cs typeface="Arial" panose="020B0604020202020204" pitchFamily="34" charset="0"/>
              </a:rPr>
              <a:t>Познакомить детей с маленькими очагами традиционного мастерства и многолюдными мощными очагами народного творчества, привлекая их к творческой работе средствами изобразительной деятельности и конструирования</a:t>
            </a:r>
            <a:r>
              <a:rPr lang="ru-RU"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22763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198" y="298014"/>
            <a:ext cx="10515600" cy="809333"/>
          </a:xfrm>
        </p:spPr>
        <p:txBody>
          <a:bodyPr>
            <a:normAutofit/>
          </a:bodyPr>
          <a:lstStyle/>
          <a:p>
            <a:r>
              <a:rPr lang="ru-RU" sz="4000" b="1" dirty="0" smtClean="0"/>
              <a:t>Задачи опыта</a:t>
            </a:r>
            <a:endParaRPr lang="ru-RU" sz="4000" b="1" dirty="0"/>
          </a:p>
        </p:txBody>
      </p:sp>
      <p:sp>
        <p:nvSpPr>
          <p:cNvPr id="3" name="Объект 2"/>
          <p:cNvSpPr>
            <a:spLocks noGrp="1"/>
          </p:cNvSpPr>
          <p:nvPr>
            <p:ph idx="1"/>
          </p:nvPr>
        </p:nvSpPr>
        <p:spPr>
          <a:xfrm>
            <a:off x="511029" y="1179672"/>
            <a:ext cx="11132890" cy="5321795"/>
          </a:xfrm>
        </p:spPr>
        <p:txBody>
          <a:bodyPr>
            <a:normAutofit fontScale="92500"/>
          </a:bodyPr>
          <a:lstStyle/>
          <a:p>
            <a:pPr algn="just">
              <a:lnSpc>
                <a:spcPct val="100000"/>
              </a:lnSpc>
              <a:spcBef>
                <a:spcPts val="0"/>
              </a:spcBef>
            </a:pPr>
            <a:r>
              <a:rPr lang="ru-RU" dirty="0" smtClean="0"/>
              <a:t>Приобщать </a:t>
            </a:r>
            <a:r>
              <a:rPr lang="ru-RU" dirty="0"/>
              <a:t>детей к народному искусству; к духовно - художественным ценностям, созданным народом, к определенному образу мира.</a:t>
            </a:r>
          </a:p>
          <a:p>
            <a:pPr algn="just">
              <a:lnSpc>
                <a:spcPct val="100000"/>
              </a:lnSpc>
              <a:spcBef>
                <a:spcPts val="0"/>
              </a:spcBef>
            </a:pPr>
            <a:r>
              <a:rPr lang="ru-RU" dirty="0" smtClean="0"/>
              <a:t>Создавать </a:t>
            </a:r>
            <a:r>
              <a:rPr lang="ru-RU" dirty="0"/>
              <a:t>условия, способствующие погружению детей в мир художественных образов народного искусства; накоплению, обогащению и активизации эмоционально - этических переживаний, вызванных цветом.</a:t>
            </a:r>
          </a:p>
          <a:p>
            <a:pPr algn="just">
              <a:lnSpc>
                <a:spcPct val="100000"/>
              </a:lnSpc>
              <a:spcBef>
                <a:spcPts val="0"/>
              </a:spcBef>
            </a:pPr>
            <a:r>
              <a:rPr lang="ru-RU" dirty="0" smtClean="0"/>
              <a:t>Способствовать </a:t>
            </a:r>
            <a:r>
              <a:rPr lang="ru-RU" dirty="0"/>
              <a:t>развитию особых качеств творческого воображения, используя фантазии нестандартного взгляда на окружающий мир.</a:t>
            </a:r>
          </a:p>
          <a:p>
            <a:pPr algn="just">
              <a:lnSpc>
                <a:spcPct val="100000"/>
              </a:lnSpc>
              <a:spcBef>
                <a:spcPts val="0"/>
              </a:spcBef>
            </a:pPr>
            <a:r>
              <a:rPr lang="ru-RU" dirty="0" smtClean="0"/>
              <a:t>Способствовать </a:t>
            </a:r>
            <a:r>
              <a:rPr lang="ru-RU" dirty="0"/>
              <a:t>развитию умений детей, создавать выразительные образы на основе повтора, вариации, импровизации.</a:t>
            </a:r>
          </a:p>
          <a:p>
            <a:pPr algn="just">
              <a:lnSpc>
                <a:spcPct val="100000"/>
              </a:lnSpc>
              <a:spcBef>
                <a:spcPts val="0"/>
              </a:spcBef>
            </a:pPr>
            <a:r>
              <a:rPr lang="ru-RU" dirty="0" smtClean="0"/>
              <a:t>Способствовать </a:t>
            </a:r>
            <a:r>
              <a:rPr lang="ru-RU" dirty="0"/>
              <a:t>развитию умений детей выражать собственное эмоционально - целостное отношение к искусству, действительности, жизни.</a:t>
            </a:r>
          </a:p>
          <a:p>
            <a:endParaRPr lang="ru-RU" dirty="0"/>
          </a:p>
        </p:txBody>
      </p:sp>
    </p:spTree>
    <p:extLst>
      <p:ext uri="{BB962C8B-B14F-4D97-AF65-F5344CB8AC3E}">
        <p14:creationId xmlns:p14="http://schemas.microsoft.com/office/powerpoint/2010/main" val="2438226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253" y="230902"/>
            <a:ext cx="10515600" cy="951946"/>
          </a:xfrm>
        </p:spPr>
        <p:txBody>
          <a:bodyPr>
            <a:normAutofit/>
          </a:bodyPr>
          <a:lstStyle/>
          <a:p>
            <a:r>
              <a:rPr lang="ru-RU" sz="4000" b="1" dirty="0"/>
              <a:t>Ожидаемые результаты </a:t>
            </a:r>
          </a:p>
        </p:txBody>
      </p:sp>
      <p:sp>
        <p:nvSpPr>
          <p:cNvPr id="3" name="Объект 2"/>
          <p:cNvSpPr>
            <a:spLocks noGrp="1"/>
          </p:cNvSpPr>
          <p:nvPr>
            <p:ph idx="1"/>
          </p:nvPr>
        </p:nvSpPr>
        <p:spPr>
          <a:xfrm>
            <a:off x="838200" y="1291905"/>
            <a:ext cx="10515600" cy="4885058"/>
          </a:xfrm>
        </p:spPr>
        <p:txBody>
          <a:bodyPr>
            <a:normAutofit fontScale="92500" lnSpcReduction="20000"/>
          </a:bodyPr>
          <a:lstStyle/>
          <a:p>
            <a:pPr marL="0" indent="0">
              <a:buNone/>
            </a:pPr>
            <a:r>
              <a:rPr lang="ru-RU" dirty="0"/>
              <a:t>Результатами работы в данном направлении должны стать:</a:t>
            </a:r>
          </a:p>
          <a:p>
            <a:pPr algn="just"/>
            <a:r>
              <a:rPr lang="ru-RU" dirty="0" smtClean="0"/>
              <a:t>Использование </a:t>
            </a:r>
            <a:r>
              <a:rPr lang="ru-RU" dirty="0"/>
              <a:t>в активной речи </a:t>
            </a:r>
            <a:r>
              <a:rPr lang="ru-RU" dirty="0" err="1"/>
              <a:t>потешек</a:t>
            </a:r>
            <a:r>
              <a:rPr lang="ru-RU" dirty="0"/>
              <a:t>, прибауток, пословиц и поговорок, загадок, считалок, образных </a:t>
            </a:r>
            <a:r>
              <a:rPr lang="ru-RU" dirty="0" smtClean="0"/>
              <a:t>выражений.</a:t>
            </a:r>
          </a:p>
          <a:p>
            <a:pPr algn="just"/>
            <a:r>
              <a:rPr lang="ru-RU" dirty="0" smtClean="0"/>
              <a:t>Знание </a:t>
            </a:r>
            <a:r>
              <a:rPr lang="ru-RU" dirty="0"/>
              <a:t>народных примет, умение соотносить увиденное в природе с народными приметами и делать соответствующие умозаключения.</a:t>
            </a:r>
          </a:p>
          <a:p>
            <a:pPr algn="just"/>
            <a:r>
              <a:rPr lang="ru-RU" dirty="0" smtClean="0"/>
              <a:t>Умения </a:t>
            </a:r>
            <a:r>
              <a:rPr lang="ru-RU" dirty="0"/>
              <a:t>творчески отражать этнокультурные традиции в разных видах деятельности (главным образом в изобразительной деятельности).	</a:t>
            </a:r>
          </a:p>
          <a:p>
            <a:pPr algn="just"/>
            <a:r>
              <a:rPr lang="ru-RU" dirty="0" smtClean="0"/>
              <a:t>Умения </a:t>
            </a:r>
            <a:r>
              <a:rPr lang="ru-RU" dirty="0"/>
              <a:t>играть в подвижные и хороводные народные игры.</a:t>
            </a:r>
          </a:p>
          <a:p>
            <a:pPr algn="just"/>
            <a:r>
              <a:rPr lang="ru-RU" dirty="0" smtClean="0"/>
              <a:t>Представление </a:t>
            </a:r>
            <a:r>
              <a:rPr lang="ru-RU" dirty="0"/>
              <a:t>о народных промыслах (Хохлома, Городец, Дымка и др.) и использование их элементов в своих работах.</a:t>
            </a:r>
          </a:p>
          <a:p>
            <a:pPr algn="just"/>
            <a:r>
              <a:rPr lang="ru-RU" dirty="0" smtClean="0"/>
              <a:t>Практические </a:t>
            </a:r>
            <a:r>
              <a:rPr lang="ru-RU" dirty="0"/>
              <a:t>навыки в работе с тестом, тканью, травой, крупой, украшение головного убора, фартука тесьмой, бусинками и другими деталями, изготовление самодельных игрушек из соломы и тряпичных кукол, движущихся игрушек - забав.</a:t>
            </a:r>
          </a:p>
          <a:p>
            <a:endParaRPr lang="ru-RU" dirty="0"/>
          </a:p>
        </p:txBody>
      </p:sp>
    </p:spTree>
    <p:extLst>
      <p:ext uri="{BB962C8B-B14F-4D97-AF65-F5344CB8AC3E}">
        <p14:creationId xmlns:p14="http://schemas.microsoft.com/office/powerpoint/2010/main" val="1173441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672" y="302004"/>
            <a:ext cx="11241247" cy="847288"/>
          </a:xfrm>
        </p:spPr>
        <p:txBody>
          <a:bodyPr>
            <a:normAutofit/>
          </a:bodyPr>
          <a:lstStyle/>
          <a:p>
            <a:r>
              <a:rPr lang="ru-RU" b="1" dirty="0"/>
              <a:t>Этапы накопления и систематизации </a:t>
            </a:r>
            <a:r>
              <a:rPr lang="ru-RU" b="1" dirty="0" smtClean="0"/>
              <a:t>опыта:</a:t>
            </a:r>
            <a:endParaRPr lang="ru-RU" b="1" dirty="0"/>
          </a:p>
        </p:txBody>
      </p:sp>
      <p:sp>
        <p:nvSpPr>
          <p:cNvPr id="3" name="Объект 2"/>
          <p:cNvSpPr>
            <a:spLocks noGrp="1"/>
          </p:cNvSpPr>
          <p:nvPr>
            <p:ph idx="1"/>
          </p:nvPr>
        </p:nvSpPr>
        <p:spPr>
          <a:xfrm>
            <a:off x="519418" y="1241571"/>
            <a:ext cx="10515600" cy="5243118"/>
          </a:xfrm>
        </p:spPr>
        <p:txBody>
          <a:bodyPr>
            <a:normAutofit/>
          </a:bodyPr>
          <a:lstStyle/>
          <a:p>
            <a:pPr marL="0" indent="0">
              <a:buNone/>
            </a:pPr>
            <a:r>
              <a:rPr lang="ru-RU" sz="2000" u="sng" dirty="0" smtClean="0">
                <a:cs typeface="Arial" panose="020B0604020202020204" pitchFamily="34" charset="0"/>
              </a:rPr>
              <a:t>Подготовительный этап:</a:t>
            </a:r>
          </a:p>
          <a:p>
            <a:pPr algn="just"/>
            <a:r>
              <a:rPr lang="ru-RU" sz="2000" dirty="0">
                <a:cs typeface="Arial" panose="020B0604020202020204" pitchFamily="34" charset="0"/>
              </a:rPr>
              <a:t>о</a:t>
            </a:r>
            <a:r>
              <a:rPr lang="ru-RU" sz="2000" dirty="0" smtClean="0">
                <a:cs typeface="Arial" panose="020B0604020202020204" pitchFamily="34" charset="0"/>
              </a:rPr>
              <a:t>существление </a:t>
            </a:r>
            <a:r>
              <a:rPr lang="ru-RU" sz="2000" dirty="0">
                <a:cs typeface="Arial" panose="020B0604020202020204" pitchFamily="34" charset="0"/>
              </a:rPr>
              <a:t>диагностической </a:t>
            </a:r>
            <a:r>
              <a:rPr lang="ru-RU" sz="2000" dirty="0" smtClean="0">
                <a:cs typeface="Arial" panose="020B0604020202020204" pitchFamily="34" charset="0"/>
              </a:rPr>
              <a:t>деятельности; </a:t>
            </a:r>
          </a:p>
          <a:p>
            <a:pPr algn="just"/>
            <a:r>
              <a:rPr lang="ru-RU" sz="2000" dirty="0" smtClean="0">
                <a:cs typeface="Arial" panose="020B0604020202020204" pitchFamily="34" charset="0"/>
              </a:rPr>
              <a:t>педагогические наблюдения творческих способностей детей, их стремления к народному творчеству; знакомство с опытом работы других педагогов по данной теме; </a:t>
            </a:r>
          </a:p>
          <a:p>
            <a:pPr algn="just"/>
            <a:r>
              <a:rPr lang="ru-RU" sz="2000" dirty="0" smtClean="0">
                <a:cs typeface="Arial" panose="020B0604020202020204" pitchFamily="34" charset="0"/>
              </a:rPr>
              <a:t>изучение художественной и методической литературы; </a:t>
            </a:r>
          </a:p>
          <a:p>
            <a:pPr algn="just"/>
            <a:r>
              <a:rPr lang="ru-RU" sz="2000" dirty="0" smtClean="0">
                <a:cs typeface="Arial" panose="020B0604020202020204" pitchFamily="34" charset="0"/>
              </a:rPr>
              <a:t>просмотр видеоматериала о народном творчестве; </a:t>
            </a:r>
          </a:p>
          <a:p>
            <a:pPr algn="just"/>
            <a:r>
              <a:rPr lang="ru-RU" sz="2000" dirty="0" smtClean="0">
                <a:cs typeface="Arial" panose="020B0604020202020204" pitchFamily="34" charset="0"/>
              </a:rPr>
              <a:t>планирование деятельности </a:t>
            </a:r>
            <a:r>
              <a:rPr lang="ru-RU" sz="2000" dirty="0">
                <a:cs typeface="Arial" panose="020B0604020202020204" pitchFamily="34" charset="0"/>
              </a:rPr>
              <a:t>по организации работы с детьми для реализации задач </a:t>
            </a:r>
            <a:r>
              <a:rPr lang="ru-RU" sz="2000" dirty="0" smtClean="0">
                <a:cs typeface="Arial" panose="020B0604020202020204" pitchFamily="34" charset="0"/>
              </a:rPr>
              <a:t>опыта.</a:t>
            </a:r>
            <a:endParaRPr lang="ru-RU" sz="2000" dirty="0">
              <a:cs typeface="Arial" panose="020B0604020202020204" pitchFamily="34" charset="0"/>
            </a:endParaRPr>
          </a:p>
          <a:p>
            <a:pPr marL="0" indent="0">
              <a:buNone/>
            </a:pPr>
            <a:r>
              <a:rPr lang="ru-RU" sz="2000" u="sng" dirty="0" smtClean="0">
                <a:cs typeface="Arial" panose="020B0604020202020204" pitchFamily="34" charset="0"/>
              </a:rPr>
              <a:t>Внедренческий этап:</a:t>
            </a:r>
          </a:p>
          <a:p>
            <a:r>
              <a:rPr lang="ru-RU" sz="2000" dirty="0">
                <a:cs typeface="Arial" panose="020B0604020202020204" pitchFamily="34" charset="0"/>
              </a:rPr>
              <a:t>р</a:t>
            </a:r>
            <a:r>
              <a:rPr lang="ru-RU" sz="2000" dirty="0" smtClean="0">
                <a:cs typeface="Arial" panose="020B0604020202020204" pitchFamily="34" charset="0"/>
              </a:rPr>
              <a:t>еализация </a:t>
            </a:r>
            <a:r>
              <a:rPr lang="ru-RU" sz="2000" dirty="0">
                <a:cs typeface="Arial" panose="020B0604020202020204" pitchFamily="34" charset="0"/>
              </a:rPr>
              <a:t>разработанных планов педагогической деятельности с </a:t>
            </a:r>
            <a:r>
              <a:rPr lang="ru-RU" sz="2000" dirty="0" smtClean="0">
                <a:cs typeface="Arial" panose="020B0604020202020204" pitchFamily="34" charset="0"/>
              </a:rPr>
              <a:t>детьми;</a:t>
            </a:r>
            <a:endParaRPr lang="ru-RU" sz="2000" dirty="0">
              <a:cs typeface="Arial" panose="020B0604020202020204" pitchFamily="34" charset="0"/>
            </a:endParaRPr>
          </a:p>
          <a:p>
            <a:r>
              <a:rPr lang="ru-RU" sz="2000" dirty="0">
                <a:cs typeface="Arial" panose="020B0604020202020204" pitchFamily="34" charset="0"/>
              </a:rPr>
              <a:t>п</a:t>
            </a:r>
            <a:r>
              <a:rPr lang="ru-RU" sz="2000" dirty="0" smtClean="0">
                <a:cs typeface="Arial" panose="020B0604020202020204" pitchFamily="34" charset="0"/>
              </a:rPr>
              <a:t>роведение мероприятий по теме опыта (выставки, конкурсы, праздники, консультации, мастер-классы);</a:t>
            </a:r>
          </a:p>
          <a:p>
            <a:r>
              <a:rPr lang="ru-RU" sz="2000" dirty="0">
                <a:cs typeface="Arial" panose="020B0604020202020204" pitchFamily="34" charset="0"/>
              </a:rPr>
              <a:t>о</a:t>
            </a:r>
            <a:r>
              <a:rPr lang="ru-RU" sz="2000" dirty="0" smtClean="0">
                <a:cs typeface="Arial" panose="020B0604020202020204" pitchFamily="34" charset="0"/>
              </a:rPr>
              <a:t>рганизация кружковой работы;</a:t>
            </a:r>
          </a:p>
          <a:p>
            <a:r>
              <a:rPr lang="ru-RU" sz="2000" dirty="0" smtClean="0">
                <a:cs typeface="Arial" panose="020B0604020202020204" pitchFamily="34" charset="0"/>
              </a:rPr>
              <a:t>организация </a:t>
            </a:r>
            <a:r>
              <a:rPr lang="ru-RU" sz="2000" dirty="0">
                <a:cs typeface="Arial" panose="020B0604020202020204" pitchFamily="34" charset="0"/>
              </a:rPr>
              <a:t>совместной деятельности педагогов детского </a:t>
            </a:r>
            <a:r>
              <a:rPr lang="ru-RU" sz="2000" dirty="0" smtClean="0">
                <a:cs typeface="Arial" panose="020B0604020202020204" pitchFamily="34" charset="0"/>
              </a:rPr>
              <a:t>сада и семей воспитанников.</a:t>
            </a:r>
            <a:endParaRPr lang="ru-RU" sz="2000" dirty="0">
              <a:cs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val="1256396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3155</Words>
  <Application>Microsoft Office PowerPoint</Application>
  <PresentationFormat>Произвольный</PresentationFormat>
  <Paragraphs>226</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Обобщен опыт работа по теме «Художественные традиции русского народного искусства в творческой жизни детей»</vt:lpstr>
      <vt:lpstr>Актуальность</vt:lpstr>
      <vt:lpstr>Теоретическое обоснование опыта</vt:lpstr>
      <vt:lpstr>Презентация PowerPoint</vt:lpstr>
      <vt:lpstr>Презентация PowerPoint</vt:lpstr>
      <vt:lpstr>Цель опыта</vt:lpstr>
      <vt:lpstr>Задачи опыта</vt:lpstr>
      <vt:lpstr>Ожидаемые результаты </vt:lpstr>
      <vt:lpstr>Этапы накопления и систематизации опыта:</vt:lpstr>
      <vt:lpstr>Технология реализации опыта</vt:lpstr>
      <vt:lpstr>Технология реализации опыта</vt:lpstr>
      <vt:lpstr>Презентация PowerPoint</vt:lpstr>
      <vt:lpstr>Технология реализации опыта</vt:lpstr>
      <vt:lpstr>Презентация PowerPoint</vt:lpstr>
      <vt:lpstr>Результативность опыта</vt:lpstr>
      <vt:lpstr>Самооценка обобщенного опыта работы:</vt:lpstr>
      <vt:lpstr>Практическая значимость</vt:lpstr>
      <vt:lpstr> Технологичность </vt:lpstr>
      <vt:lpstr>Востребованность</vt:lpstr>
      <vt:lpstr>Реализация опыта работы</vt:lpstr>
      <vt:lpstr>Реализация опыта работы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Обобщен опыт работа по теме «__________________»</dc:title>
  <dc:creator>Светлана Алексеевна Гайдукова</dc:creator>
  <cp:lastModifiedBy>СЦ_Цифра</cp:lastModifiedBy>
  <cp:revision>56</cp:revision>
  <cp:lastPrinted>2018-12-07T08:39:55Z</cp:lastPrinted>
  <dcterms:created xsi:type="dcterms:W3CDTF">2018-10-25T08:33:36Z</dcterms:created>
  <dcterms:modified xsi:type="dcterms:W3CDTF">2019-10-22T07:51:29Z</dcterms:modified>
</cp:coreProperties>
</file>